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24" r:id="rId2"/>
    <p:sldId id="257" r:id="rId3"/>
    <p:sldId id="258" r:id="rId4"/>
    <p:sldId id="259" r:id="rId5"/>
    <p:sldId id="263" r:id="rId6"/>
    <p:sldId id="261" r:id="rId7"/>
    <p:sldId id="265" r:id="rId8"/>
    <p:sldId id="354" r:id="rId9"/>
    <p:sldId id="294" r:id="rId10"/>
    <p:sldId id="355" r:id="rId11"/>
    <p:sldId id="295" r:id="rId12"/>
    <p:sldId id="296" r:id="rId13"/>
    <p:sldId id="300" r:id="rId14"/>
    <p:sldId id="356" r:id="rId15"/>
    <p:sldId id="302" r:id="rId16"/>
    <p:sldId id="303" r:id="rId17"/>
    <p:sldId id="304" r:id="rId18"/>
    <p:sldId id="306" r:id="rId19"/>
    <p:sldId id="275" r:id="rId20"/>
    <p:sldId id="307" r:id="rId21"/>
    <p:sldId id="353" r:id="rId22"/>
    <p:sldId id="349" r:id="rId23"/>
    <p:sldId id="340" r:id="rId24"/>
    <p:sldId id="339" r:id="rId25"/>
    <p:sldId id="341" r:id="rId26"/>
    <p:sldId id="351" r:id="rId27"/>
    <p:sldId id="350" r:id="rId28"/>
    <p:sldId id="338" r:id="rId29"/>
    <p:sldId id="308" r:id="rId30"/>
    <p:sldId id="342" r:id="rId31"/>
    <p:sldId id="343" r:id="rId32"/>
    <p:sldId id="344" r:id="rId33"/>
    <p:sldId id="345" r:id="rId34"/>
    <p:sldId id="348" r:id="rId35"/>
    <p:sldId id="346" r:id="rId36"/>
    <p:sldId id="347" r:id="rId37"/>
    <p:sldId id="309" r:id="rId38"/>
    <p:sldId id="311" r:id="rId39"/>
    <p:sldId id="283" r:id="rId40"/>
    <p:sldId id="313" r:id="rId41"/>
    <p:sldId id="314" r:id="rId42"/>
    <p:sldId id="281" r:id="rId43"/>
    <p:sldId id="315" r:id="rId44"/>
    <p:sldId id="316" r:id="rId45"/>
    <p:sldId id="320" r:id="rId46"/>
    <p:sldId id="330" r:id="rId47"/>
    <p:sldId id="328" r:id="rId48"/>
    <p:sldId id="332" r:id="rId49"/>
    <p:sldId id="336" r:id="rId50"/>
    <p:sldId id="276" r:id="rId51"/>
    <p:sldId id="288" r:id="rId52"/>
    <p:sldId id="317" r:id="rId53"/>
    <p:sldId id="325" r:id="rId54"/>
    <p:sldId id="326" r:id="rId55"/>
    <p:sldId id="298" r:id="rId56"/>
  </p:sldIdLst>
  <p:sldSz cx="9144000" cy="6858000" type="screen4x3"/>
  <p:notesSz cx="7099300" cy="10234613"/>
  <p:defaultTextStyle>
    <a:defPPr>
      <a:defRPr lang="de-DE"/>
    </a:defPPr>
    <a:lvl1pPr algn="ctr" rtl="0" fontAlgn="base">
      <a:spcBef>
        <a:spcPct val="0"/>
      </a:spcBef>
      <a:spcAft>
        <a:spcPct val="0"/>
      </a:spcAft>
      <a:defRPr sz="4400" kern="1200">
        <a:solidFill>
          <a:schemeClr val="tx2"/>
        </a:solidFill>
        <a:latin typeface="Arial" charset="0"/>
        <a:ea typeface="+mn-ea"/>
        <a:cs typeface="Arial" charset="0"/>
      </a:defRPr>
    </a:lvl1pPr>
    <a:lvl2pPr marL="457200" algn="ctr" rtl="0" fontAlgn="base">
      <a:spcBef>
        <a:spcPct val="0"/>
      </a:spcBef>
      <a:spcAft>
        <a:spcPct val="0"/>
      </a:spcAft>
      <a:defRPr sz="4400" kern="1200">
        <a:solidFill>
          <a:schemeClr val="tx2"/>
        </a:solidFill>
        <a:latin typeface="Arial" charset="0"/>
        <a:ea typeface="+mn-ea"/>
        <a:cs typeface="Arial" charset="0"/>
      </a:defRPr>
    </a:lvl2pPr>
    <a:lvl3pPr marL="914400" algn="ctr" rtl="0" fontAlgn="base">
      <a:spcBef>
        <a:spcPct val="0"/>
      </a:spcBef>
      <a:spcAft>
        <a:spcPct val="0"/>
      </a:spcAft>
      <a:defRPr sz="4400" kern="1200">
        <a:solidFill>
          <a:schemeClr val="tx2"/>
        </a:solidFill>
        <a:latin typeface="Arial" charset="0"/>
        <a:ea typeface="+mn-ea"/>
        <a:cs typeface="Arial" charset="0"/>
      </a:defRPr>
    </a:lvl3pPr>
    <a:lvl4pPr marL="1371600" algn="ctr" rtl="0" fontAlgn="base">
      <a:spcBef>
        <a:spcPct val="0"/>
      </a:spcBef>
      <a:spcAft>
        <a:spcPct val="0"/>
      </a:spcAft>
      <a:defRPr sz="4400" kern="1200">
        <a:solidFill>
          <a:schemeClr val="tx2"/>
        </a:solidFill>
        <a:latin typeface="Arial" charset="0"/>
        <a:ea typeface="+mn-ea"/>
        <a:cs typeface="Arial" charset="0"/>
      </a:defRPr>
    </a:lvl4pPr>
    <a:lvl5pPr marL="1828800" algn="ctr" rtl="0" fontAlgn="base">
      <a:spcBef>
        <a:spcPct val="0"/>
      </a:spcBef>
      <a:spcAft>
        <a:spcPct val="0"/>
      </a:spcAft>
      <a:defRPr sz="4400" kern="1200">
        <a:solidFill>
          <a:schemeClr val="tx2"/>
        </a:solidFill>
        <a:latin typeface="Arial" charset="0"/>
        <a:ea typeface="+mn-ea"/>
        <a:cs typeface="Arial" charset="0"/>
      </a:defRPr>
    </a:lvl5pPr>
    <a:lvl6pPr marL="2286000" algn="l" defTabSz="914400" rtl="0" eaLnBrk="1" latinLnBrk="0" hangingPunct="1">
      <a:defRPr sz="4400" kern="1200">
        <a:solidFill>
          <a:schemeClr val="tx2"/>
        </a:solidFill>
        <a:latin typeface="Arial" charset="0"/>
        <a:ea typeface="+mn-ea"/>
        <a:cs typeface="Arial" charset="0"/>
      </a:defRPr>
    </a:lvl6pPr>
    <a:lvl7pPr marL="2743200" algn="l" defTabSz="914400" rtl="0" eaLnBrk="1" latinLnBrk="0" hangingPunct="1">
      <a:defRPr sz="4400" kern="1200">
        <a:solidFill>
          <a:schemeClr val="tx2"/>
        </a:solidFill>
        <a:latin typeface="Arial" charset="0"/>
        <a:ea typeface="+mn-ea"/>
        <a:cs typeface="Arial" charset="0"/>
      </a:defRPr>
    </a:lvl7pPr>
    <a:lvl8pPr marL="3200400" algn="l" defTabSz="914400" rtl="0" eaLnBrk="1" latinLnBrk="0" hangingPunct="1">
      <a:defRPr sz="4400" kern="1200">
        <a:solidFill>
          <a:schemeClr val="tx2"/>
        </a:solidFill>
        <a:latin typeface="Arial" charset="0"/>
        <a:ea typeface="+mn-ea"/>
        <a:cs typeface="Arial" charset="0"/>
      </a:defRPr>
    </a:lvl8pPr>
    <a:lvl9pPr marL="3657600" algn="l" defTabSz="914400" rtl="0" eaLnBrk="1" latinLnBrk="0" hangingPunct="1">
      <a:defRPr sz="4400" kern="1200">
        <a:solidFill>
          <a:schemeClr val="tx2"/>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076" autoAdjust="0"/>
    <p:restoredTop sz="94509" autoAdjust="0"/>
  </p:normalViewPr>
  <p:slideViewPr>
    <p:cSldViewPr>
      <p:cViewPr varScale="1">
        <p:scale>
          <a:sx n="112" d="100"/>
          <a:sy n="112" d="100"/>
        </p:scale>
        <p:origin x="376"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8.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1DC690AD-5F58-4706-BCF4-77C63E558584}" type="slidenum">
              <a:rPr lang="de-DE"/>
              <a:pPr>
                <a:defRPr/>
              </a:pPr>
              <a:t>‹Nr.›</a:t>
            </a:fld>
            <a:endParaRPr lang="de-DE"/>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E0F019C3-9032-4564-ABBA-4912F47013CB}" type="slidenum">
              <a:rPr lang="de-DE"/>
              <a:pPr>
                <a:defRPr/>
              </a:pPr>
              <a:t>‹Nr.›</a:t>
            </a:fld>
            <a:endParaRPr lang="de-DE"/>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FFAF82D0-7504-4984-817A-D329AF339B63}" type="slidenum">
              <a:rPr lang="de-DE"/>
              <a:pPr>
                <a:defRPr/>
              </a:pPr>
              <a:t>‹Nr.›</a:t>
            </a:fld>
            <a:endParaRPr lang="de-DE"/>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p>
            <a:r>
              <a:rPr lang="de-DE"/>
              <a:t>Titelmasterformat durch Klicken bearbeiten</a:t>
            </a:r>
          </a:p>
        </p:txBody>
      </p:sp>
      <p:sp>
        <p:nvSpPr>
          <p:cNvPr id="3" name="Tabellenplatzhalter 2"/>
          <p:cNvSpPr>
            <a:spLocks noGrp="1"/>
          </p:cNvSpPr>
          <p:nvPr>
            <p:ph type="tbl" idx="1"/>
          </p:nvPr>
        </p:nvSpPr>
        <p:spPr>
          <a:xfrm>
            <a:off x="457200" y="1600200"/>
            <a:ext cx="8229600" cy="4525963"/>
          </a:xfrm>
        </p:spPr>
        <p:txBody>
          <a:bodyPr/>
          <a:lstStyle/>
          <a:p>
            <a:pPr lvl="0"/>
            <a:endParaRPr lang="de-DE" noProof="0"/>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E53B0F7E-035E-4F32-96D4-7B0AC5DBE297}" type="slidenum">
              <a:rPr lang="de-DE"/>
              <a:pPr>
                <a:defRPr/>
              </a:pPr>
              <a:t>‹Nr.›</a:t>
            </a:fld>
            <a:endParaRPr lang="de-DE"/>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457200" y="274638"/>
            <a:ext cx="8229600" cy="5851525"/>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3" name="Rectangle 4"/>
          <p:cNvSpPr>
            <a:spLocks noGrp="1" noChangeArrowheads="1"/>
          </p:cNvSpPr>
          <p:nvPr>
            <p:ph type="dt" sz="half" idx="10"/>
          </p:nvPr>
        </p:nvSpPr>
        <p:spPr>
          <a:ln/>
        </p:spPr>
        <p:txBody>
          <a:bodyPr/>
          <a:lstStyle>
            <a:lvl1pPr>
              <a:defRPr/>
            </a:lvl1pPr>
          </a:lstStyle>
          <a:p>
            <a:pPr>
              <a:defRPr/>
            </a:pPr>
            <a:endParaRPr lang="de-DE"/>
          </a:p>
        </p:txBody>
      </p:sp>
      <p:sp>
        <p:nvSpPr>
          <p:cNvPr id="4" name="Rectangle 5"/>
          <p:cNvSpPr>
            <a:spLocks noGrp="1" noChangeArrowheads="1"/>
          </p:cNvSpPr>
          <p:nvPr>
            <p:ph type="ftr" sz="quarter" idx="11"/>
          </p:nvPr>
        </p:nvSpPr>
        <p:spPr>
          <a:ln/>
        </p:spPr>
        <p:txBody>
          <a:bodyPr/>
          <a:lstStyle>
            <a:lvl1pPr>
              <a:defRPr/>
            </a:lvl1pPr>
          </a:lstStyle>
          <a:p>
            <a:pPr>
              <a:defRPr/>
            </a:pPr>
            <a:endParaRPr lang="de-DE"/>
          </a:p>
        </p:txBody>
      </p:sp>
      <p:sp>
        <p:nvSpPr>
          <p:cNvPr id="5" name="Rectangle 6"/>
          <p:cNvSpPr>
            <a:spLocks noGrp="1" noChangeArrowheads="1"/>
          </p:cNvSpPr>
          <p:nvPr>
            <p:ph type="sldNum" sz="quarter" idx="12"/>
          </p:nvPr>
        </p:nvSpPr>
        <p:spPr>
          <a:ln/>
        </p:spPr>
        <p:txBody>
          <a:bodyPr/>
          <a:lstStyle>
            <a:lvl1pPr>
              <a:defRPr/>
            </a:lvl1pPr>
          </a:lstStyle>
          <a:p>
            <a:pPr>
              <a:defRPr/>
            </a:pPr>
            <a:fld id="{56A247F7-1EC5-4112-9CC0-B38DA41CD2B1}" type="slidenum">
              <a:rPr lang="de-DE"/>
              <a:pPr>
                <a:defRPr/>
              </a:pPr>
              <a:t>‹Nr.›</a:t>
            </a:fld>
            <a:endParaRPr lang="de-DE"/>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4A1344DC-8E7E-457D-83F5-CD9E175538AB}" type="slidenum">
              <a:rPr lang="de-DE"/>
              <a:pPr>
                <a:defRPr/>
              </a:pPr>
              <a:t>‹Nr.›</a:t>
            </a:fld>
            <a:endParaRPr lang="de-DE"/>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01337A0A-9F34-4F0D-822A-976AC32F2410}" type="slidenum">
              <a:rPr lang="de-DE"/>
              <a:pPr>
                <a:defRPr/>
              </a:pPr>
              <a:t>‹Nr.›</a:t>
            </a:fld>
            <a:endParaRPr lang="de-DE"/>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B1FA1C59-E14A-4D8A-A52C-69E498C131C7}" type="slidenum">
              <a:rPr lang="de-DE"/>
              <a:pPr>
                <a:defRPr/>
              </a:pPr>
              <a:t>‹Nr.›</a:t>
            </a:fld>
            <a:endParaRPr lang="de-DE"/>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4"/>
          <p:cNvSpPr>
            <a:spLocks noGrp="1" noChangeArrowheads="1"/>
          </p:cNvSpPr>
          <p:nvPr>
            <p:ph type="dt" sz="half" idx="10"/>
          </p:nvPr>
        </p:nvSpPr>
        <p:spPr>
          <a:ln/>
        </p:spPr>
        <p:txBody>
          <a:bodyPr/>
          <a:lstStyle>
            <a:lvl1pPr>
              <a:defRPr/>
            </a:lvl1pPr>
          </a:lstStyle>
          <a:p>
            <a:pPr>
              <a:defRPr/>
            </a:pPr>
            <a:endParaRPr lang="de-DE"/>
          </a:p>
        </p:txBody>
      </p:sp>
      <p:sp>
        <p:nvSpPr>
          <p:cNvPr id="8" name="Rectangle 5"/>
          <p:cNvSpPr>
            <a:spLocks noGrp="1" noChangeArrowheads="1"/>
          </p:cNvSpPr>
          <p:nvPr>
            <p:ph type="ftr" sz="quarter" idx="11"/>
          </p:nvPr>
        </p:nvSpPr>
        <p:spPr>
          <a:ln/>
        </p:spPr>
        <p:txBody>
          <a:bodyPr/>
          <a:lstStyle>
            <a:lvl1pPr>
              <a:defRPr/>
            </a:lvl1pPr>
          </a:lstStyle>
          <a:p>
            <a:pPr>
              <a:defRPr/>
            </a:pPr>
            <a:endParaRPr lang="de-DE"/>
          </a:p>
        </p:txBody>
      </p:sp>
      <p:sp>
        <p:nvSpPr>
          <p:cNvPr id="9" name="Rectangle 6"/>
          <p:cNvSpPr>
            <a:spLocks noGrp="1" noChangeArrowheads="1"/>
          </p:cNvSpPr>
          <p:nvPr>
            <p:ph type="sldNum" sz="quarter" idx="12"/>
          </p:nvPr>
        </p:nvSpPr>
        <p:spPr>
          <a:ln/>
        </p:spPr>
        <p:txBody>
          <a:bodyPr/>
          <a:lstStyle>
            <a:lvl1pPr>
              <a:defRPr/>
            </a:lvl1pPr>
          </a:lstStyle>
          <a:p>
            <a:pPr>
              <a:defRPr/>
            </a:pPr>
            <a:fld id="{28310A64-D9E4-4D41-A0B7-DB241F2EF414}" type="slidenum">
              <a:rPr lang="de-DE"/>
              <a:pPr>
                <a:defRPr/>
              </a:pPr>
              <a:t>‹Nr.›</a:t>
            </a:fld>
            <a:endParaRPr lang="de-DE"/>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4"/>
          <p:cNvSpPr>
            <a:spLocks noGrp="1" noChangeArrowheads="1"/>
          </p:cNvSpPr>
          <p:nvPr>
            <p:ph type="dt" sz="half" idx="10"/>
          </p:nvPr>
        </p:nvSpPr>
        <p:spPr>
          <a:ln/>
        </p:spPr>
        <p:txBody>
          <a:bodyPr/>
          <a:lstStyle>
            <a:lvl1pPr>
              <a:defRPr/>
            </a:lvl1pPr>
          </a:lstStyle>
          <a:p>
            <a:pPr>
              <a:defRPr/>
            </a:pPr>
            <a:endParaRPr lang="de-DE"/>
          </a:p>
        </p:txBody>
      </p:sp>
      <p:sp>
        <p:nvSpPr>
          <p:cNvPr id="4" name="Rectangle 5"/>
          <p:cNvSpPr>
            <a:spLocks noGrp="1" noChangeArrowheads="1"/>
          </p:cNvSpPr>
          <p:nvPr>
            <p:ph type="ftr" sz="quarter" idx="11"/>
          </p:nvPr>
        </p:nvSpPr>
        <p:spPr>
          <a:ln/>
        </p:spPr>
        <p:txBody>
          <a:bodyPr/>
          <a:lstStyle>
            <a:lvl1pPr>
              <a:defRPr/>
            </a:lvl1pPr>
          </a:lstStyle>
          <a:p>
            <a:pPr>
              <a:defRPr/>
            </a:pPr>
            <a:endParaRPr lang="de-DE"/>
          </a:p>
        </p:txBody>
      </p:sp>
      <p:sp>
        <p:nvSpPr>
          <p:cNvPr id="5" name="Rectangle 6"/>
          <p:cNvSpPr>
            <a:spLocks noGrp="1" noChangeArrowheads="1"/>
          </p:cNvSpPr>
          <p:nvPr>
            <p:ph type="sldNum" sz="quarter" idx="12"/>
          </p:nvPr>
        </p:nvSpPr>
        <p:spPr>
          <a:ln/>
        </p:spPr>
        <p:txBody>
          <a:bodyPr/>
          <a:lstStyle>
            <a:lvl1pPr>
              <a:defRPr/>
            </a:lvl1pPr>
          </a:lstStyle>
          <a:p>
            <a:pPr>
              <a:defRPr/>
            </a:pPr>
            <a:fld id="{311D5271-0258-4DEB-B701-9A21A8E72E7A}" type="slidenum">
              <a:rPr lang="de-DE"/>
              <a:pPr>
                <a:defRPr/>
              </a:pPr>
              <a:t>‹Nr.›</a:t>
            </a:fld>
            <a:endParaRPr lang="de-DE"/>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DE"/>
          </a:p>
        </p:txBody>
      </p:sp>
      <p:sp>
        <p:nvSpPr>
          <p:cNvPr id="3" name="Rectangle 5"/>
          <p:cNvSpPr>
            <a:spLocks noGrp="1" noChangeArrowheads="1"/>
          </p:cNvSpPr>
          <p:nvPr>
            <p:ph type="ftr" sz="quarter" idx="11"/>
          </p:nvPr>
        </p:nvSpPr>
        <p:spPr>
          <a:ln/>
        </p:spPr>
        <p:txBody>
          <a:bodyPr/>
          <a:lstStyle>
            <a:lvl1pPr>
              <a:defRPr/>
            </a:lvl1pPr>
          </a:lstStyle>
          <a:p>
            <a:pPr>
              <a:defRPr/>
            </a:pPr>
            <a:endParaRPr lang="de-DE"/>
          </a:p>
        </p:txBody>
      </p:sp>
      <p:sp>
        <p:nvSpPr>
          <p:cNvPr id="4" name="Rectangle 6"/>
          <p:cNvSpPr>
            <a:spLocks noGrp="1" noChangeArrowheads="1"/>
          </p:cNvSpPr>
          <p:nvPr>
            <p:ph type="sldNum" sz="quarter" idx="12"/>
          </p:nvPr>
        </p:nvSpPr>
        <p:spPr>
          <a:ln/>
        </p:spPr>
        <p:txBody>
          <a:bodyPr/>
          <a:lstStyle>
            <a:lvl1pPr>
              <a:defRPr/>
            </a:lvl1pPr>
          </a:lstStyle>
          <a:p>
            <a:pPr>
              <a:defRPr/>
            </a:pPr>
            <a:fld id="{007268D8-2A07-4E01-89EE-D508DA631BA5}" type="slidenum">
              <a:rPr lang="de-DE"/>
              <a:pPr>
                <a:defRPr/>
              </a:pPr>
              <a:t>‹Nr.›</a:t>
            </a:fld>
            <a:endParaRPr lang="de-DE"/>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B509F2F7-50E9-40D1-8DAA-095E19640D80}" type="slidenum">
              <a:rPr lang="de-DE"/>
              <a:pPr>
                <a:defRPr/>
              </a:pPr>
              <a:t>‹Nr.›</a:t>
            </a:fld>
            <a:endParaRPr lang="de-DE"/>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DB585477-A3B3-4170-B9C2-A3EA65D83CC4}" type="slidenum">
              <a:rPr lang="de-DE"/>
              <a:pPr>
                <a:defRPr/>
              </a:pPr>
              <a:t>‹Nr.›</a:t>
            </a:fld>
            <a:endParaRPr lang="de-DE"/>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a:t>Titelmasterformat durch Klicken bearbeiten</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defRPr>
            </a:lvl1pPr>
          </a:lstStyle>
          <a:p>
            <a:pPr>
              <a:defRPr/>
            </a:pPr>
            <a:endParaRPr lang="de-DE"/>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defRPr>
            </a:lvl1pPr>
          </a:lstStyle>
          <a:p>
            <a:pPr>
              <a:defRPr/>
            </a:pPr>
            <a:endParaRPr lang="de-DE"/>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pPr>
              <a:defRPr/>
            </a:pPr>
            <a:fld id="{1440DCF1-E4F7-48CA-A5C7-0FF9EEE6303F}" type="slidenum">
              <a:rPr lang="de-DE"/>
              <a:pPr>
                <a:defRPr/>
              </a:pPr>
              <a:t>‹Nr.›</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wmf"/><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w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40.jpeg"/><Relationship Id="rId5" Type="http://schemas.openxmlformats.org/officeDocument/2006/relationships/image" Target="../media/image38.emf"/><Relationship Id="rId4" Type="http://schemas.openxmlformats.org/officeDocument/2006/relationships/oleObject" Target="../embeddings/oleObject1.bin"/></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w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wmf"/></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4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p:cNvSpPr>
          <p:nvPr/>
        </p:nvSpPr>
        <p:spPr bwMode="auto">
          <a:xfrm>
            <a:off x="323850" y="5300663"/>
            <a:ext cx="8229600" cy="719137"/>
          </a:xfrm>
          <a:prstGeom prst="rect">
            <a:avLst/>
          </a:prstGeom>
          <a:noFill/>
          <a:ln w="9525">
            <a:noFill/>
            <a:miter lim="800000"/>
            <a:headEnd/>
            <a:tailEnd/>
          </a:ln>
        </p:spPr>
        <p:txBody>
          <a:bodyPr/>
          <a:lstStyle/>
          <a:p>
            <a:pPr marL="365125" indent="-255588" eaLnBrk="0" hangingPunct="0">
              <a:lnSpc>
                <a:spcPct val="80000"/>
              </a:lnSpc>
              <a:spcBef>
                <a:spcPts val="400"/>
              </a:spcBef>
              <a:buClr>
                <a:schemeClr val="accent1"/>
              </a:buClr>
              <a:buSzPct val="68000"/>
              <a:buFont typeface="Wingdings 3" pitchFamily="18" charset="2"/>
              <a:buNone/>
            </a:pPr>
            <a:endParaRPr lang="de-DE" sz="2300" b="1" i="1">
              <a:solidFill>
                <a:schemeClr val="tx1"/>
              </a:solidFill>
            </a:endParaRPr>
          </a:p>
        </p:txBody>
      </p:sp>
      <p:pic>
        <p:nvPicPr>
          <p:cNvPr id="3075" name="Picture 5"/>
          <p:cNvPicPr>
            <a:picLocks noChangeAspect="1" noChangeArrowheads="1"/>
          </p:cNvPicPr>
          <p:nvPr/>
        </p:nvPicPr>
        <p:blipFill>
          <a:blip r:embed="rId2" cstate="print"/>
          <a:srcRect/>
          <a:stretch>
            <a:fillRect/>
          </a:stretch>
        </p:blipFill>
        <p:spPr bwMode="auto">
          <a:xfrm>
            <a:off x="179388" y="260350"/>
            <a:ext cx="4314825" cy="6264275"/>
          </a:xfrm>
          <a:prstGeom prst="rect">
            <a:avLst/>
          </a:prstGeom>
          <a:noFill/>
          <a:ln w="9525">
            <a:noFill/>
            <a:miter lim="800000"/>
            <a:headEnd/>
            <a:tailEnd/>
          </a:ln>
        </p:spPr>
      </p:pic>
      <p:pic>
        <p:nvPicPr>
          <p:cNvPr id="3076" name="Picture 5"/>
          <p:cNvPicPr>
            <a:picLocks noChangeAspect="1" noChangeArrowheads="1"/>
          </p:cNvPicPr>
          <p:nvPr/>
        </p:nvPicPr>
        <p:blipFill>
          <a:blip r:embed="rId3" cstate="print"/>
          <a:srcRect/>
          <a:stretch>
            <a:fillRect/>
          </a:stretch>
        </p:blipFill>
        <p:spPr bwMode="auto">
          <a:xfrm>
            <a:off x="4500563" y="260350"/>
            <a:ext cx="4451350" cy="6248400"/>
          </a:xfrm>
          <a:prstGeom prst="rect">
            <a:avLst/>
          </a:prstGeom>
          <a:noFill/>
          <a:ln w="9525">
            <a:noFill/>
            <a:miter lim="800000"/>
            <a:headEnd/>
            <a:tailEnd/>
          </a:ln>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3132138" y="115888"/>
            <a:ext cx="3095625" cy="561975"/>
          </a:xfrm>
          <a:noFill/>
          <a:ln>
            <a:solidFill>
              <a:schemeClr val="tx1"/>
            </a:solidFill>
          </a:ln>
        </p:spPr>
        <p:txBody>
          <a:bodyPr/>
          <a:lstStyle/>
          <a:p>
            <a:pPr eaLnBrk="1" hangingPunct="1"/>
            <a:r>
              <a:rPr lang="de-DE" sz="3000" b="1" dirty="0"/>
              <a:t>Grundschule</a:t>
            </a:r>
          </a:p>
        </p:txBody>
      </p:sp>
      <p:sp>
        <p:nvSpPr>
          <p:cNvPr id="40963" name="Rectangle 3"/>
          <p:cNvSpPr>
            <a:spLocks noGrp="1" noChangeArrowheads="1"/>
          </p:cNvSpPr>
          <p:nvPr>
            <p:ph type="body" idx="1"/>
          </p:nvPr>
        </p:nvSpPr>
        <p:spPr>
          <a:xfrm>
            <a:off x="468313" y="908050"/>
            <a:ext cx="5111750" cy="2159000"/>
          </a:xfrm>
        </p:spPr>
        <p:txBody>
          <a:bodyPr/>
          <a:lstStyle/>
          <a:p>
            <a:pPr eaLnBrk="1" hangingPunct="1">
              <a:lnSpc>
                <a:spcPct val="80000"/>
              </a:lnSpc>
            </a:pPr>
            <a:r>
              <a:rPr lang="de-DE" sz="2000" u="sng" dirty="0"/>
              <a:t>Bairisch durch das Schuljahr</a:t>
            </a:r>
          </a:p>
          <a:p>
            <a:pPr lvl="1" eaLnBrk="1" hangingPunct="1">
              <a:lnSpc>
                <a:spcPct val="80000"/>
              </a:lnSpc>
            </a:pPr>
            <a:r>
              <a:rPr lang="de-DE" sz="2000" dirty="0"/>
              <a:t>im Unterricht (Deutsch, Musik, HSU)</a:t>
            </a:r>
          </a:p>
          <a:p>
            <a:pPr lvl="1" eaLnBrk="1" hangingPunct="1">
              <a:lnSpc>
                <a:spcPct val="80000"/>
              </a:lnSpc>
            </a:pPr>
            <a:r>
              <a:rPr lang="de-DE" sz="2000" dirty="0"/>
              <a:t>am Jahreskreis orientiert</a:t>
            </a:r>
          </a:p>
          <a:p>
            <a:pPr lvl="1" eaLnBrk="1" hangingPunct="1">
              <a:lnSpc>
                <a:spcPct val="80000"/>
              </a:lnSpc>
            </a:pPr>
            <a:r>
              <a:rPr lang="de-DE" sz="2000" dirty="0"/>
              <a:t>Feste und Feiern</a:t>
            </a:r>
          </a:p>
          <a:p>
            <a:pPr lvl="1" eaLnBrk="1" hangingPunct="1">
              <a:lnSpc>
                <a:spcPct val="80000"/>
              </a:lnSpc>
              <a:buFontTx/>
              <a:buNone/>
            </a:pPr>
            <a:endParaRPr lang="de-DE" sz="2000" dirty="0"/>
          </a:p>
          <a:p>
            <a:pPr eaLnBrk="1" hangingPunct="1">
              <a:lnSpc>
                <a:spcPct val="80000"/>
              </a:lnSpc>
            </a:pPr>
            <a:r>
              <a:rPr lang="de-DE" sz="2000" u="sng" dirty="0"/>
              <a:t>Eltern als Partner</a:t>
            </a:r>
          </a:p>
          <a:p>
            <a:pPr eaLnBrk="1" hangingPunct="1">
              <a:lnSpc>
                <a:spcPct val="80000"/>
              </a:lnSpc>
              <a:buFontTx/>
              <a:buNone/>
            </a:pPr>
            <a:endParaRPr lang="de-DE" sz="2000" u="sng" dirty="0"/>
          </a:p>
          <a:p>
            <a:pPr eaLnBrk="1" hangingPunct="1">
              <a:lnSpc>
                <a:spcPct val="80000"/>
              </a:lnSpc>
            </a:pPr>
            <a:r>
              <a:rPr lang="de-DE" sz="2000" u="sng" dirty="0"/>
              <a:t>Außerschulische Partner</a:t>
            </a:r>
          </a:p>
          <a:p>
            <a:pPr eaLnBrk="1" hangingPunct="1">
              <a:lnSpc>
                <a:spcPct val="80000"/>
              </a:lnSpc>
              <a:buFontTx/>
              <a:buNone/>
            </a:pPr>
            <a:endParaRPr lang="de-DE" sz="2000" u="sng" dirty="0"/>
          </a:p>
        </p:txBody>
      </p:sp>
      <p:sp>
        <p:nvSpPr>
          <p:cNvPr id="40967" name="Rectangle 7"/>
          <p:cNvSpPr>
            <a:spLocks noChangeArrowheads="1"/>
          </p:cNvSpPr>
          <p:nvPr/>
        </p:nvSpPr>
        <p:spPr bwMode="auto">
          <a:xfrm>
            <a:off x="395288" y="5157788"/>
            <a:ext cx="8497887" cy="1439862"/>
          </a:xfrm>
          <a:prstGeom prst="rect">
            <a:avLst/>
          </a:prstGeom>
          <a:solidFill>
            <a:schemeClr val="accent1"/>
          </a:solidFill>
          <a:ln w="9525">
            <a:solidFill>
              <a:schemeClr val="tx1"/>
            </a:solidFill>
            <a:miter lim="800000"/>
            <a:headEnd/>
            <a:tailEnd/>
          </a:ln>
        </p:spPr>
        <p:txBody>
          <a:bodyPr/>
          <a:lstStyle/>
          <a:p>
            <a:pPr marL="342900" indent="-342900" algn="l">
              <a:spcBef>
                <a:spcPct val="20000"/>
              </a:spcBef>
            </a:pPr>
            <a:r>
              <a:rPr lang="de-DE" sz="2000" b="1" u="sng">
                <a:solidFill>
                  <a:schemeClr val="tx1"/>
                </a:solidFill>
              </a:rPr>
              <a:t>Fazit:</a:t>
            </a:r>
          </a:p>
          <a:p>
            <a:pPr marL="342900" indent="-342900" algn="l">
              <a:spcBef>
                <a:spcPct val="20000"/>
              </a:spcBef>
              <a:buFontTx/>
              <a:buChar char="•"/>
            </a:pPr>
            <a:r>
              <a:rPr lang="de-DE" sz="2000">
                <a:solidFill>
                  <a:schemeClr val="tx1"/>
                </a:solidFill>
              </a:rPr>
              <a:t>Lehrer/Eltern: Positive Schulentwicklung durch Freude an der Mundart</a:t>
            </a:r>
          </a:p>
          <a:p>
            <a:pPr marL="342900" indent="-342900" algn="l">
              <a:spcBef>
                <a:spcPct val="20000"/>
              </a:spcBef>
              <a:buFontTx/>
              <a:buChar char="•"/>
            </a:pPr>
            <a:r>
              <a:rPr lang="de-DE" sz="2000">
                <a:solidFill>
                  <a:schemeClr val="tx1"/>
                </a:solidFill>
              </a:rPr>
              <a:t>Elternhaus, Kindergarten und Grundschule als besonders prägende Phasen hinsichtlich Mundart (Einstellungen)</a:t>
            </a:r>
          </a:p>
          <a:p>
            <a:pPr marL="342900" indent="-342900" algn="l">
              <a:spcBef>
                <a:spcPct val="20000"/>
              </a:spcBef>
              <a:buFontTx/>
              <a:buChar char="•"/>
            </a:pPr>
            <a:endParaRPr lang="de-DE" sz="2000">
              <a:solidFill>
                <a:schemeClr val="tx1"/>
              </a:solidFill>
            </a:endParaRPr>
          </a:p>
        </p:txBody>
      </p:sp>
      <p:pic>
        <p:nvPicPr>
          <p:cNvPr id="40970" name="Picture 10"/>
          <p:cNvPicPr>
            <a:picLocks noChangeAspect="1" noChangeArrowheads="1"/>
          </p:cNvPicPr>
          <p:nvPr/>
        </p:nvPicPr>
        <p:blipFill>
          <a:blip r:embed="rId2" cstate="print"/>
          <a:srcRect/>
          <a:stretch>
            <a:fillRect/>
          </a:stretch>
        </p:blipFill>
        <p:spPr bwMode="auto">
          <a:xfrm>
            <a:off x="5436096" y="3033894"/>
            <a:ext cx="2734072" cy="2051290"/>
          </a:xfrm>
          <a:prstGeom prst="rect">
            <a:avLst/>
          </a:prstGeom>
          <a:noFill/>
          <a:ln w="9525" algn="ctr">
            <a:noFill/>
            <a:miter lim="800000"/>
            <a:headEnd/>
            <a:tailEnd/>
          </a:ln>
        </p:spPr>
      </p:pic>
      <p:pic>
        <p:nvPicPr>
          <p:cNvPr id="2" name="Grafik 1"/>
          <p:cNvPicPr>
            <a:picLocks noChangeAspect="1"/>
          </p:cNvPicPr>
          <p:nvPr/>
        </p:nvPicPr>
        <p:blipFill>
          <a:blip r:embed="rId3" cstate="print"/>
          <a:stretch>
            <a:fillRect/>
          </a:stretch>
        </p:blipFill>
        <p:spPr>
          <a:xfrm>
            <a:off x="5450671" y="822847"/>
            <a:ext cx="2721729" cy="2030089"/>
          </a:xfrm>
          <a:prstGeom prst="rect">
            <a:avLst/>
          </a:prstGeom>
        </p:spPr>
      </p:pic>
    </p:spTree>
    <p:extLst>
      <p:ext uri="{BB962C8B-B14F-4D97-AF65-F5344CB8AC3E}">
        <p14:creationId xmlns:p14="http://schemas.microsoft.com/office/powerpoint/2010/main" val="5551115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63">
                                            <p:txEl>
                                              <p:pRg st="5" end="5"/>
                                            </p:txEl>
                                          </p:spTgt>
                                        </p:tgtEl>
                                        <p:attrNameLst>
                                          <p:attrName>style.visibility</p:attrName>
                                        </p:attrNameLst>
                                      </p:cBhvr>
                                      <p:to>
                                        <p:strVal val="visible"/>
                                      </p:to>
                                    </p:set>
                                    <p:animEffect transition="in" filter="fade">
                                      <p:cBhvr>
                                        <p:cTn id="7" dur="500"/>
                                        <p:tgtEl>
                                          <p:spTgt spid="40963">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63">
                                            <p:txEl>
                                              <p:pRg st="7" end="7"/>
                                            </p:txEl>
                                          </p:spTgt>
                                        </p:tgtEl>
                                        <p:attrNameLst>
                                          <p:attrName>style.visibility</p:attrName>
                                        </p:attrNameLst>
                                      </p:cBhvr>
                                      <p:to>
                                        <p:strVal val="visible"/>
                                      </p:to>
                                    </p:set>
                                    <p:animEffect transition="in" filter="fade">
                                      <p:cBhvr>
                                        <p:cTn id="12" dur="500"/>
                                        <p:tgtEl>
                                          <p:spTgt spid="40963">
                                            <p:txEl>
                                              <p:pRg st="7" end="7"/>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0970"/>
                                        </p:tgtEl>
                                        <p:attrNameLst>
                                          <p:attrName>style.visibility</p:attrName>
                                        </p:attrNameLst>
                                      </p:cBhvr>
                                      <p:to>
                                        <p:strVal val="visible"/>
                                      </p:to>
                                    </p:set>
                                    <p:animEffect transition="in" filter="fade">
                                      <p:cBhvr>
                                        <p:cTn id="15" dur="500"/>
                                        <p:tgtEl>
                                          <p:spTgt spid="40970"/>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0" fill="hold" grpId="0" nodeType="clickEffect">
                                  <p:stCondLst>
                                    <p:cond delay="0"/>
                                  </p:stCondLst>
                                  <p:childTnLst>
                                    <p:set>
                                      <p:cBhvr>
                                        <p:cTn id="19" dur="1" fill="hold">
                                          <p:stCondLst>
                                            <p:cond delay="0"/>
                                          </p:stCondLst>
                                        </p:cTn>
                                        <p:tgtEl>
                                          <p:spTgt spid="40967"/>
                                        </p:tgtEl>
                                        <p:attrNameLst>
                                          <p:attrName>style.visibility</p:attrName>
                                        </p:attrNameLst>
                                      </p:cBhvr>
                                      <p:to>
                                        <p:strVal val="visible"/>
                                      </p:to>
                                    </p:set>
                                    <p:anim calcmode="lin" valueType="num">
                                      <p:cBhvr>
                                        <p:cTn id="20" dur="500" fill="hold"/>
                                        <p:tgtEl>
                                          <p:spTgt spid="40967"/>
                                        </p:tgtEl>
                                        <p:attrNameLst>
                                          <p:attrName>ppt_w</p:attrName>
                                        </p:attrNameLst>
                                      </p:cBhvr>
                                      <p:tavLst>
                                        <p:tav tm="0">
                                          <p:val>
                                            <p:fltVal val="0"/>
                                          </p:val>
                                        </p:tav>
                                        <p:tav tm="100000">
                                          <p:val>
                                            <p:strVal val="#ppt_w"/>
                                          </p:val>
                                        </p:tav>
                                      </p:tavLst>
                                    </p:anim>
                                    <p:anim calcmode="lin" valueType="num">
                                      <p:cBhvr>
                                        <p:cTn id="21" dur="500" fill="hold"/>
                                        <p:tgtEl>
                                          <p:spTgt spid="40967"/>
                                        </p:tgtEl>
                                        <p:attrNameLst>
                                          <p:attrName>ppt_h</p:attrName>
                                        </p:attrNameLst>
                                      </p:cBhvr>
                                      <p:tavLst>
                                        <p:tav tm="0">
                                          <p:val>
                                            <p:fltVal val="0"/>
                                          </p:val>
                                        </p:tav>
                                        <p:tav tm="100000">
                                          <p:val>
                                            <p:strVal val="#ppt_h"/>
                                          </p:val>
                                        </p:tav>
                                      </p:tavLst>
                                    </p:anim>
                                    <p:animEffect transition="in" filter="fade">
                                      <p:cBhvr>
                                        <p:cTn id="22" dur="500"/>
                                        <p:tgtEl>
                                          <p:spTgt spid="409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3132138" y="115888"/>
            <a:ext cx="3095625" cy="561975"/>
          </a:xfrm>
          <a:noFill/>
          <a:ln>
            <a:solidFill>
              <a:schemeClr val="tx1"/>
            </a:solidFill>
          </a:ln>
        </p:spPr>
        <p:txBody>
          <a:bodyPr/>
          <a:lstStyle/>
          <a:p>
            <a:pPr eaLnBrk="1" hangingPunct="1"/>
            <a:r>
              <a:rPr lang="de-DE" sz="3000" b="1"/>
              <a:t>Mittelschule</a:t>
            </a:r>
          </a:p>
        </p:txBody>
      </p:sp>
      <p:sp>
        <p:nvSpPr>
          <p:cNvPr id="13315" name="Rectangle 3"/>
          <p:cNvSpPr>
            <a:spLocks noGrp="1" noChangeArrowheads="1"/>
          </p:cNvSpPr>
          <p:nvPr>
            <p:ph type="body" idx="1"/>
          </p:nvPr>
        </p:nvSpPr>
        <p:spPr>
          <a:xfrm>
            <a:off x="2051050" y="1268413"/>
            <a:ext cx="6481763" cy="936625"/>
          </a:xfrm>
        </p:spPr>
        <p:txBody>
          <a:bodyPr/>
          <a:lstStyle/>
          <a:p>
            <a:pPr eaLnBrk="1" hangingPunct="1">
              <a:lnSpc>
                <a:spcPct val="80000"/>
              </a:lnSpc>
            </a:pPr>
            <a:r>
              <a:rPr lang="de-DE" sz="2000"/>
              <a:t>Mittelschule als Kulturträger</a:t>
            </a:r>
          </a:p>
          <a:p>
            <a:pPr eaLnBrk="1" hangingPunct="1">
              <a:lnSpc>
                <a:spcPct val="80000"/>
              </a:lnSpc>
            </a:pPr>
            <a:r>
              <a:rPr lang="de-DE" sz="2000"/>
              <a:t>Besonderer Wert der Mundart für eigene Identität</a:t>
            </a:r>
          </a:p>
          <a:p>
            <a:pPr eaLnBrk="1" hangingPunct="1">
              <a:lnSpc>
                <a:spcPct val="80000"/>
              </a:lnSpc>
            </a:pPr>
            <a:r>
              <a:rPr lang="de-DE" sz="2000"/>
              <a:t>Möglichkeiten der Umsetzung in vielen Fächern</a:t>
            </a:r>
          </a:p>
          <a:p>
            <a:pPr eaLnBrk="1" hangingPunct="1">
              <a:lnSpc>
                <a:spcPct val="80000"/>
              </a:lnSpc>
              <a:buFontTx/>
              <a:buNone/>
            </a:pPr>
            <a:endParaRPr lang="de-DE" sz="2000" u="sng"/>
          </a:p>
          <a:p>
            <a:pPr eaLnBrk="1" hangingPunct="1">
              <a:lnSpc>
                <a:spcPct val="80000"/>
              </a:lnSpc>
              <a:buFontTx/>
              <a:buNone/>
            </a:pPr>
            <a:endParaRPr lang="de-DE" sz="2000" u="sng"/>
          </a:p>
          <a:p>
            <a:pPr eaLnBrk="1" hangingPunct="1">
              <a:lnSpc>
                <a:spcPct val="80000"/>
              </a:lnSpc>
              <a:buFontTx/>
              <a:buNone/>
            </a:pPr>
            <a:endParaRPr lang="de-DE" sz="2000" u="sng"/>
          </a:p>
          <a:p>
            <a:pPr eaLnBrk="1" hangingPunct="1">
              <a:lnSpc>
                <a:spcPct val="80000"/>
              </a:lnSpc>
              <a:buFontTx/>
              <a:buNone/>
            </a:pPr>
            <a:endParaRPr lang="de-DE" sz="2000" u="sng"/>
          </a:p>
          <a:p>
            <a:pPr eaLnBrk="1" hangingPunct="1">
              <a:lnSpc>
                <a:spcPct val="80000"/>
              </a:lnSpc>
              <a:buFontTx/>
              <a:buNone/>
            </a:pPr>
            <a:endParaRPr lang="de-DE" sz="2000" u="sng"/>
          </a:p>
        </p:txBody>
      </p:sp>
      <p:sp>
        <p:nvSpPr>
          <p:cNvPr id="41988" name="Rectangle 4"/>
          <p:cNvSpPr>
            <a:spLocks noChangeArrowheads="1"/>
          </p:cNvSpPr>
          <p:nvPr/>
        </p:nvSpPr>
        <p:spPr bwMode="auto">
          <a:xfrm>
            <a:off x="323850" y="2781300"/>
            <a:ext cx="8229600" cy="792163"/>
          </a:xfrm>
          <a:prstGeom prst="rect">
            <a:avLst/>
          </a:prstGeom>
          <a:noFill/>
          <a:ln w="9525">
            <a:noFill/>
            <a:miter lim="800000"/>
            <a:headEnd/>
            <a:tailEnd/>
          </a:ln>
        </p:spPr>
        <p:txBody>
          <a:bodyPr/>
          <a:lstStyle/>
          <a:p>
            <a:pPr marL="342900" indent="-342900" algn="l">
              <a:spcBef>
                <a:spcPct val="20000"/>
              </a:spcBef>
              <a:buFontTx/>
              <a:buChar char="•"/>
            </a:pPr>
            <a:r>
              <a:rPr lang="de-DE" sz="2000" b="1">
                <a:solidFill>
                  <a:schemeClr val="tx1"/>
                </a:solidFill>
              </a:rPr>
              <a:t>Bairisch durch das Schuljahr (Sprache und Brauchtum)</a:t>
            </a:r>
          </a:p>
          <a:p>
            <a:pPr marL="342900" indent="-342900" algn="l">
              <a:spcBef>
                <a:spcPct val="20000"/>
              </a:spcBef>
              <a:buFontTx/>
              <a:buChar char="•"/>
            </a:pPr>
            <a:endParaRPr lang="de-DE" sz="400" b="1">
              <a:solidFill>
                <a:schemeClr val="tx1"/>
              </a:solidFill>
            </a:endParaRPr>
          </a:p>
          <a:p>
            <a:pPr marL="342900" indent="-342900" algn="l">
              <a:spcBef>
                <a:spcPct val="20000"/>
              </a:spcBef>
              <a:buFontTx/>
              <a:buChar char="•"/>
            </a:pPr>
            <a:r>
              <a:rPr lang="de-DE" sz="2000" b="1">
                <a:solidFill>
                  <a:schemeClr val="tx1"/>
                </a:solidFill>
              </a:rPr>
              <a:t>Besondere Veranstaltungen wie Bairischer Tag, z.B.</a:t>
            </a:r>
          </a:p>
        </p:txBody>
      </p:sp>
      <p:sp>
        <p:nvSpPr>
          <p:cNvPr id="13317" name="Text Box 7"/>
          <p:cNvSpPr txBox="1">
            <a:spLocks noChangeArrowheads="1"/>
          </p:cNvSpPr>
          <p:nvPr/>
        </p:nvSpPr>
        <p:spPr bwMode="auto">
          <a:xfrm>
            <a:off x="179388" y="1196975"/>
            <a:ext cx="1946275" cy="396875"/>
          </a:xfrm>
          <a:prstGeom prst="rect">
            <a:avLst/>
          </a:prstGeom>
          <a:noFill/>
          <a:ln w="9525" algn="ctr">
            <a:noFill/>
            <a:miter lim="800000"/>
            <a:headEnd/>
            <a:tailEnd/>
          </a:ln>
        </p:spPr>
        <p:txBody>
          <a:bodyPr>
            <a:spAutoFit/>
          </a:bodyPr>
          <a:lstStyle/>
          <a:p>
            <a:pPr>
              <a:spcBef>
                <a:spcPct val="50000"/>
              </a:spcBef>
            </a:pPr>
            <a:r>
              <a:rPr lang="de-DE" sz="2000" b="1"/>
              <a:t>Lehrplan:</a:t>
            </a:r>
          </a:p>
        </p:txBody>
      </p:sp>
      <p:sp>
        <p:nvSpPr>
          <p:cNvPr id="41994" name="Rectangle 10"/>
          <p:cNvSpPr>
            <a:spLocks noChangeArrowheads="1"/>
          </p:cNvSpPr>
          <p:nvPr/>
        </p:nvSpPr>
        <p:spPr bwMode="auto">
          <a:xfrm>
            <a:off x="827088" y="3573463"/>
            <a:ext cx="3241675" cy="1657350"/>
          </a:xfrm>
          <a:prstGeom prst="rect">
            <a:avLst/>
          </a:prstGeom>
          <a:noFill/>
          <a:ln w="9525">
            <a:noFill/>
            <a:miter lim="800000"/>
            <a:headEnd/>
            <a:tailEnd/>
          </a:ln>
        </p:spPr>
        <p:txBody>
          <a:bodyPr/>
          <a:lstStyle/>
          <a:p>
            <a:pPr marL="342900" indent="-342900" algn="l">
              <a:lnSpc>
                <a:spcPct val="80000"/>
              </a:lnSpc>
              <a:spcBef>
                <a:spcPct val="20000"/>
              </a:spcBef>
              <a:buFontTx/>
              <a:buChar char="•"/>
            </a:pPr>
            <a:r>
              <a:rPr lang="de-DE" sz="2000" i="1">
                <a:solidFill>
                  <a:schemeClr val="tx1"/>
                </a:solidFill>
              </a:rPr>
              <a:t>Dekoration</a:t>
            </a:r>
          </a:p>
          <a:p>
            <a:pPr marL="342900" indent="-342900" algn="l">
              <a:lnSpc>
                <a:spcPct val="80000"/>
              </a:lnSpc>
              <a:spcBef>
                <a:spcPct val="20000"/>
              </a:spcBef>
              <a:buFontTx/>
              <a:buChar char="•"/>
            </a:pPr>
            <a:r>
              <a:rPr lang="de-DE" sz="2000" i="1">
                <a:solidFill>
                  <a:schemeClr val="tx1"/>
                </a:solidFill>
              </a:rPr>
              <a:t>Bairische Sketche</a:t>
            </a:r>
          </a:p>
          <a:p>
            <a:pPr marL="342900" indent="-342900" algn="l">
              <a:lnSpc>
                <a:spcPct val="80000"/>
              </a:lnSpc>
              <a:spcBef>
                <a:spcPct val="20000"/>
              </a:spcBef>
              <a:buFontTx/>
              <a:buChar char="•"/>
            </a:pPr>
            <a:r>
              <a:rPr lang="de-DE" sz="2000" i="1">
                <a:solidFill>
                  <a:schemeClr val="tx1"/>
                </a:solidFill>
              </a:rPr>
              <a:t>Bairische Lieder</a:t>
            </a:r>
          </a:p>
          <a:p>
            <a:pPr marL="342900" indent="-342900" algn="l">
              <a:lnSpc>
                <a:spcPct val="80000"/>
              </a:lnSpc>
              <a:spcBef>
                <a:spcPct val="20000"/>
              </a:spcBef>
              <a:buFontTx/>
              <a:buChar char="•"/>
            </a:pPr>
            <a:r>
              <a:rPr lang="de-DE" sz="2000" i="1">
                <a:solidFill>
                  <a:schemeClr val="tx1"/>
                </a:solidFill>
              </a:rPr>
              <a:t>Gstanzlkurs</a:t>
            </a:r>
          </a:p>
          <a:p>
            <a:pPr marL="342900" indent="-342900" algn="l">
              <a:lnSpc>
                <a:spcPct val="80000"/>
              </a:lnSpc>
              <a:spcBef>
                <a:spcPct val="20000"/>
              </a:spcBef>
            </a:pPr>
            <a:endParaRPr lang="de-DE" sz="2000" i="1" u="sng">
              <a:solidFill>
                <a:schemeClr val="tx1"/>
              </a:solidFill>
            </a:endParaRPr>
          </a:p>
          <a:p>
            <a:pPr marL="342900" indent="-342900" algn="l">
              <a:lnSpc>
                <a:spcPct val="80000"/>
              </a:lnSpc>
              <a:spcBef>
                <a:spcPct val="20000"/>
              </a:spcBef>
            </a:pPr>
            <a:endParaRPr lang="de-DE" sz="2000" u="sng">
              <a:solidFill>
                <a:schemeClr val="tx1"/>
              </a:solidFill>
            </a:endParaRPr>
          </a:p>
          <a:p>
            <a:pPr marL="342900" indent="-342900" algn="l">
              <a:lnSpc>
                <a:spcPct val="80000"/>
              </a:lnSpc>
              <a:spcBef>
                <a:spcPct val="20000"/>
              </a:spcBef>
            </a:pPr>
            <a:endParaRPr lang="de-DE" sz="2000" u="sng">
              <a:solidFill>
                <a:schemeClr val="tx1"/>
              </a:solidFill>
            </a:endParaRPr>
          </a:p>
          <a:p>
            <a:pPr marL="342900" indent="-342900" algn="l">
              <a:lnSpc>
                <a:spcPct val="80000"/>
              </a:lnSpc>
              <a:spcBef>
                <a:spcPct val="20000"/>
              </a:spcBef>
            </a:pPr>
            <a:endParaRPr lang="de-DE" sz="2000" u="sng">
              <a:solidFill>
                <a:schemeClr val="tx1"/>
              </a:solidFill>
            </a:endParaRPr>
          </a:p>
          <a:p>
            <a:pPr marL="342900" indent="-342900" algn="l">
              <a:lnSpc>
                <a:spcPct val="80000"/>
              </a:lnSpc>
              <a:spcBef>
                <a:spcPct val="20000"/>
              </a:spcBef>
            </a:pPr>
            <a:endParaRPr lang="de-DE" sz="2000" u="sng">
              <a:solidFill>
                <a:schemeClr val="tx1"/>
              </a:solidFill>
            </a:endParaRPr>
          </a:p>
        </p:txBody>
      </p:sp>
      <p:sp>
        <p:nvSpPr>
          <p:cNvPr id="41995" name="Rectangle 11"/>
          <p:cNvSpPr>
            <a:spLocks noChangeArrowheads="1"/>
          </p:cNvSpPr>
          <p:nvPr/>
        </p:nvSpPr>
        <p:spPr bwMode="auto">
          <a:xfrm>
            <a:off x="4284663" y="3573463"/>
            <a:ext cx="4248150" cy="1439862"/>
          </a:xfrm>
          <a:prstGeom prst="rect">
            <a:avLst/>
          </a:prstGeom>
          <a:noFill/>
          <a:ln w="9525">
            <a:noFill/>
            <a:miter lim="800000"/>
            <a:headEnd/>
            <a:tailEnd/>
          </a:ln>
        </p:spPr>
        <p:txBody>
          <a:bodyPr/>
          <a:lstStyle/>
          <a:p>
            <a:pPr marL="342900" indent="-342900" algn="l">
              <a:lnSpc>
                <a:spcPct val="80000"/>
              </a:lnSpc>
              <a:spcBef>
                <a:spcPct val="20000"/>
              </a:spcBef>
              <a:buFontTx/>
              <a:buChar char="•"/>
            </a:pPr>
            <a:r>
              <a:rPr lang="de-DE" sz="2000" i="1">
                <a:solidFill>
                  <a:schemeClr val="tx1"/>
                </a:solidFill>
              </a:rPr>
              <a:t>Jodelkurs</a:t>
            </a:r>
          </a:p>
          <a:p>
            <a:pPr marL="342900" indent="-342900" algn="l">
              <a:lnSpc>
                <a:spcPct val="80000"/>
              </a:lnSpc>
              <a:spcBef>
                <a:spcPct val="20000"/>
              </a:spcBef>
              <a:buFontTx/>
              <a:buChar char="•"/>
            </a:pPr>
            <a:r>
              <a:rPr lang="de-DE" sz="2000" i="1">
                <a:solidFill>
                  <a:schemeClr val="tx1"/>
                </a:solidFill>
              </a:rPr>
              <a:t>Schafkopfrennats</a:t>
            </a:r>
          </a:p>
          <a:p>
            <a:pPr marL="342900" indent="-342900" algn="l">
              <a:lnSpc>
                <a:spcPct val="80000"/>
              </a:lnSpc>
              <a:spcBef>
                <a:spcPct val="20000"/>
              </a:spcBef>
              <a:buFontTx/>
              <a:buChar char="•"/>
            </a:pPr>
            <a:r>
              <a:rPr lang="de-DE" sz="2000" i="1">
                <a:solidFill>
                  <a:schemeClr val="tx1"/>
                </a:solidFill>
              </a:rPr>
              <a:t>Bayerische Spiele</a:t>
            </a:r>
          </a:p>
          <a:p>
            <a:pPr marL="342900" indent="-342900" algn="l">
              <a:lnSpc>
                <a:spcPct val="80000"/>
              </a:lnSpc>
              <a:spcBef>
                <a:spcPct val="20000"/>
              </a:spcBef>
              <a:buFontTx/>
              <a:buChar char="•"/>
            </a:pPr>
            <a:r>
              <a:rPr lang="de-DE" sz="2000" i="1">
                <a:solidFill>
                  <a:schemeClr val="tx1"/>
                </a:solidFill>
              </a:rPr>
              <a:t>Schuhplattl- und Dirndldrahkurs</a:t>
            </a:r>
          </a:p>
          <a:p>
            <a:pPr marL="342900" indent="-342900" algn="l">
              <a:lnSpc>
                <a:spcPct val="80000"/>
              </a:lnSpc>
              <a:spcBef>
                <a:spcPct val="20000"/>
              </a:spcBef>
            </a:pPr>
            <a:endParaRPr lang="de-DE" sz="2000" u="sng">
              <a:solidFill>
                <a:schemeClr val="tx1"/>
              </a:solidFill>
            </a:endParaRPr>
          </a:p>
          <a:p>
            <a:pPr marL="342900" indent="-342900" algn="l">
              <a:lnSpc>
                <a:spcPct val="80000"/>
              </a:lnSpc>
              <a:spcBef>
                <a:spcPct val="20000"/>
              </a:spcBef>
            </a:pPr>
            <a:endParaRPr lang="de-DE" sz="2000" u="sng">
              <a:solidFill>
                <a:schemeClr val="tx1"/>
              </a:solidFill>
            </a:endParaRPr>
          </a:p>
          <a:p>
            <a:pPr marL="342900" indent="-342900" algn="l">
              <a:lnSpc>
                <a:spcPct val="80000"/>
              </a:lnSpc>
              <a:spcBef>
                <a:spcPct val="20000"/>
              </a:spcBef>
            </a:pPr>
            <a:endParaRPr lang="de-DE" sz="2000" u="sng">
              <a:solidFill>
                <a:schemeClr val="tx1"/>
              </a:solidFill>
            </a:endParaRPr>
          </a:p>
          <a:p>
            <a:pPr marL="342900" indent="-342900" algn="l">
              <a:lnSpc>
                <a:spcPct val="80000"/>
              </a:lnSpc>
              <a:spcBef>
                <a:spcPct val="20000"/>
              </a:spcBef>
            </a:pPr>
            <a:endParaRPr lang="de-DE" sz="2000" u="sng">
              <a:solidFill>
                <a:schemeClr val="tx1"/>
              </a:solidFill>
            </a:endParaRPr>
          </a:p>
          <a:p>
            <a:pPr marL="342900" indent="-342900" algn="l">
              <a:lnSpc>
                <a:spcPct val="80000"/>
              </a:lnSpc>
              <a:spcBef>
                <a:spcPct val="20000"/>
              </a:spcBef>
            </a:pPr>
            <a:endParaRPr lang="de-DE" sz="2000" u="sng">
              <a:solidFill>
                <a:schemeClr val="tx1"/>
              </a:solidFill>
            </a:endParaRPr>
          </a:p>
        </p:txBody>
      </p:sp>
      <p:sp>
        <p:nvSpPr>
          <p:cNvPr id="41998" name="Rectangle 14"/>
          <p:cNvSpPr>
            <a:spLocks noChangeArrowheads="1"/>
          </p:cNvSpPr>
          <p:nvPr/>
        </p:nvSpPr>
        <p:spPr bwMode="auto">
          <a:xfrm>
            <a:off x="395288" y="4868863"/>
            <a:ext cx="8229600" cy="576262"/>
          </a:xfrm>
          <a:prstGeom prst="rect">
            <a:avLst/>
          </a:prstGeom>
          <a:noFill/>
          <a:ln w="9525">
            <a:noFill/>
            <a:miter lim="800000"/>
            <a:headEnd/>
            <a:tailEnd/>
          </a:ln>
        </p:spPr>
        <p:txBody>
          <a:bodyPr/>
          <a:lstStyle/>
          <a:p>
            <a:pPr marL="342900" indent="-342900" algn="l">
              <a:spcBef>
                <a:spcPct val="20000"/>
              </a:spcBef>
              <a:buFontTx/>
              <a:buChar char="•"/>
            </a:pPr>
            <a:r>
              <a:rPr lang="de-DE" sz="2000" b="1">
                <a:solidFill>
                  <a:schemeClr val="tx1"/>
                </a:solidFill>
              </a:rPr>
              <a:t>Projektwoche: „Boarisch g´redt, g´sunga und g´spuit“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988">
                                            <p:txEl>
                                              <p:pRg st="0" end="0"/>
                                            </p:txEl>
                                          </p:spTgt>
                                        </p:tgtEl>
                                        <p:attrNameLst>
                                          <p:attrName>style.visibility</p:attrName>
                                        </p:attrNameLst>
                                      </p:cBhvr>
                                      <p:to>
                                        <p:strVal val="visible"/>
                                      </p:to>
                                    </p:set>
                                    <p:animEffect transition="in" filter="fade">
                                      <p:cBhvr>
                                        <p:cTn id="7" dur="500"/>
                                        <p:tgtEl>
                                          <p:spTgt spid="4198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988">
                                            <p:txEl>
                                              <p:pRg st="2" end="2"/>
                                            </p:txEl>
                                          </p:spTgt>
                                        </p:tgtEl>
                                        <p:attrNameLst>
                                          <p:attrName>style.visibility</p:attrName>
                                        </p:attrNameLst>
                                      </p:cBhvr>
                                      <p:to>
                                        <p:strVal val="visible"/>
                                      </p:to>
                                    </p:set>
                                    <p:animEffect transition="in" filter="fade">
                                      <p:cBhvr>
                                        <p:cTn id="12" dur="500"/>
                                        <p:tgtEl>
                                          <p:spTgt spid="41988">
                                            <p:txEl>
                                              <p:pRg st="2" end="2"/>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1994"/>
                                        </p:tgtEl>
                                        <p:attrNameLst>
                                          <p:attrName>style.visibility</p:attrName>
                                        </p:attrNameLst>
                                      </p:cBhvr>
                                      <p:to>
                                        <p:strVal val="visible"/>
                                      </p:to>
                                    </p:set>
                                    <p:animEffect transition="in" filter="fade">
                                      <p:cBhvr>
                                        <p:cTn id="15" dur="500"/>
                                        <p:tgtEl>
                                          <p:spTgt spid="4199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1995"/>
                                        </p:tgtEl>
                                        <p:attrNameLst>
                                          <p:attrName>style.visibility</p:attrName>
                                        </p:attrNameLst>
                                      </p:cBhvr>
                                      <p:to>
                                        <p:strVal val="visible"/>
                                      </p:to>
                                    </p:set>
                                    <p:animEffect transition="in" filter="fade">
                                      <p:cBhvr>
                                        <p:cTn id="18" dur="500"/>
                                        <p:tgtEl>
                                          <p:spTgt spid="4199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1998"/>
                                        </p:tgtEl>
                                        <p:attrNameLst>
                                          <p:attrName>style.visibility</p:attrName>
                                        </p:attrNameLst>
                                      </p:cBhvr>
                                      <p:to>
                                        <p:strVal val="visible"/>
                                      </p:to>
                                    </p:set>
                                    <p:animEffect transition="in" filter="fade">
                                      <p:cBhvr>
                                        <p:cTn id="23" dur="500"/>
                                        <p:tgtEl>
                                          <p:spTgt spid="419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4" grpId="0"/>
      <p:bldP spid="41995" grpId="0"/>
      <p:bldP spid="4199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3132138" y="115888"/>
            <a:ext cx="3095625" cy="561975"/>
          </a:xfrm>
          <a:noFill/>
          <a:ln>
            <a:solidFill>
              <a:schemeClr val="tx1"/>
            </a:solidFill>
          </a:ln>
        </p:spPr>
        <p:txBody>
          <a:bodyPr/>
          <a:lstStyle/>
          <a:p>
            <a:pPr eaLnBrk="1" hangingPunct="1"/>
            <a:r>
              <a:rPr lang="de-DE" sz="3000" b="1"/>
              <a:t>Mittelschule</a:t>
            </a:r>
          </a:p>
        </p:txBody>
      </p:sp>
      <p:sp>
        <p:nvSpPr>
          <p:cNvPr id="14339" name="Text Box 5"/>
          <p:cNvSpPr txBox="1">
            <a:spLocks noChangeArrowheads="1"/>
          </p:cNvSpPr>
          <p:nvPr/>
        </p:nvSpPr>
        <p:spPr bwMode="auto">
          <a:xfrm>
            <a:off x="252413" y="774725"/>
            <a:ext cx="8461375" cy="854075"/>
          </a:xfrm>
          <a:prstGeom prst="rect">
            <a:avLst/>
          </a:prstGeom>
          <a:noFill/>
          <a:ln w="9525" algn="ctr">
            <a:noFill/>
            <a:miter lim="800000"/>
            <a:headEnd/>
            <a:tailEnd/>
          </a:ln>
        </p:spPr>
        <p:txBody>
          <a:bodyPr>
            <a:spAutoFit/>
          </a:bodyPr>
          <a:lstStyle/>
          <a:p>
            <a:pPr algn="l">
              <a:spcBef>
                <a:spcPct val="50000"/>
              </a:spcBef>
            </a:pPr>
            <a:r>
              <a:rPr lang="de-DE" sz="2000" b="1" u="sng" dirty="0"/>
              <a:t>Einzelprojekte</a:t>
            </a:r>
          </a:p>
          <a:p>
            <a:pPr algn="l">
              <a:spcBef>
                <a:spcPct val="50000"/>
              </a:spcBef>
              <a:buFontTx/>
              <a:buChar char="•"/>
            </a:pPr>
            <a:r>
              <a:rPr lang="de-DE" sz="2000" b="1" dirty="0"/>
              <a:t> Film „Tom und Hacke“ </a:t>
            </a:r>
            <a:r>
              <a:rPr lang="de-DE" sz="2000" dirty="0"/>
              <a:t>(</a:t>
            </a:r>
            <a:r>
              <a:rPr lang="de-DE" sz="2000" dirty="0" err="1"/>
              <a:t>Obing</a:t>
            </a:r>
            <a:r>
              <a:rPr lang="de-DE" sz="2000" dirty="0"/>
              <a:t>)</a:t>
            </a:r>
          </a:p>
        </p:txBody>
      </p:sp>
      <p:pic>
        <p:nvPicPr>
          <p:cNvPr id="14340" name="Picture 10"/>
          <p:cNvPicPr>
            <a:picLocks noChangeAspect="1" noChangeArrowheads="1"/>
          </p:cNvPicPr>
          <p:nvPr/>
        </p:nvPicPr>
        <p:blipFill>
          <a:blip r:embed="rId2" cstate="print"/>
          <a:srcRect/>
          <a:stretch>
            <a:fillRect/>
          </a:stretch>
        </p:blipFill>
        <p:spPr bwMode="auto">
          <a:xfrm>
            <a:off x="179512" y="1739156"/>
            <a:ext cx="4175695" cy="2409924"/>
          </a:xfrm>
          <a:prstGeom prst="rect">
            <a:avLst/>
          </a:prstGeom>
          <a:noFill/>
          <a:ln w="9525" algn="ctr">
            <a:noFill/>
            <a:miter lim="800000"/>
            <a:headEnd/>
            <a:tailEnd/>
          </a:ln>
        </p:spPr>
      </p:pic>
      <p:sp>
        <p:nvSpPr>
          <p:cNvPr id="43019" name="Text Box 11"/>
          <p:cNvSpPr txBox="1">
            <a:spLocks noChangeArrowheads="1"/>
          </p:cNvSpPr>
          <p:nvPr/>
        </p:nvSpPr>
        <p:spPr bwMode="auto">
          <a:xfrm>
            <a:off x="252413" y="4581525"/>
            <a:ext cx="4751387" cy="701675"/>
          </a:xfrm>
          <a:prstGeom prst="rect">
            <a:avLst/>
          </a:prstGeom>
          <a:noFill/>
          <a:ln w="9525" algn="ctr">
            <a:noFill/>
            <a:miter lim="800000"/>
            <a:headEnd/>
            <a:tailEnd/>
          </a:ln>
        </p:spPr>
        <p:txBody>
          <a:bodyPr>
            <a:spAutoFit/>
          </a:bodyPr>
          <a:lstStyle/>
          <a:p>
            <a:pPr algn="l">
              <a:spcBef>
                <a:spcPct val="50000"/>
              </a:spcBef>
              <a:buFontTx/>
              <a:buChar char="•"/>
            </a:pPr>
            <a:r>
              <a:rPr lang="de-DE" sz="2000" b="1" dirty="0"/>
              <a:t> Erstellen von „</a:t>
            </a:r>
            <a:r>
              <a:rPr lang="de-DE" sz="2000" b="1" dirty="0" err="1"/>
              <a:t>Audioguides</a:t>
            </a:r>
            <a:r>
              <a:rPr lang="de-DE" sz="2000" b="1" dirty="0"/>
              <a:t>“                           	</a:t>
            </a:r>
            <a:endParaRPr lang="de-DE" sz="2000" dirty="0"/>
          </a:p>
        </p:txBody>
      </p:sp>
      <p:pic>
        <p:nvPicPr>
          <p:cNvPr id="43020" name="Picture 12"/>
          <p:cNvPicPr>
            <a:picLocks noChangeAspect="1" noChangeArrowheads="1"/>
          </p:cNvPicPr>
          <p:nvPr/>
        </p:nvPicPr>
        <p:blipFill>
          <a:blip r:embed="rId3" cstate="print"/>
          <a:srcRect/>
          <a:stretch>
            <a:fillRect/>
          </a:stretch>
        </p:blipFill>
        <p:spPr bwMode="auto">
          <a:xfrm>
            <a:off x="4041450" y="4389547"/>
            <a:ext cx="1924699" cy="2149612"/>
          </a:xfrm>
          <a:prstGeom prst="rect">
            <a:avLst/>
          </a:prstGeom>
          <a:noFill/>
          <a:ln w="9525" algn="ctr">
            <a:noFill/>
            <a:miter lim="800000"/>
            <a:headEnd/>
            <a:tailEnd/>
          </a:ln>
        </p:spPr>
      </p:pic>
      <p:sp>
        <p:nvSpPr>
          <p:cNvPr id="43021" name="Text Box 13"/>
          <p:cNvSpPr txBox="1">
            <a:spLocks noChangeArrowheads="1"/>
          </p:cNvSpPr>
          <p:nvPr/>
        </p:nvSpPr>
        <p:spPr bwMode="auto">
          <a:xfrm>
            <a:off x="395288" y="4941888"/>
            <a:ext cx="3598862" cy="396875"/>
          </a:xfrm>
          <a:prstGeom prst="rect">
            <a:avLst/>
          </a:prstGeom>
          <a:noFill/>
          <a:ln w="9525" algn="ctr">
            <a:noFill/>
            <a:miter lim="800000"/>
            <a:headEnd/>
            <a:tailEnd/>
          </a:ln>
        </p:spPr>
        <p:txBody>
          <a:bodyPr>
            <a:spAutoFit/>
          </a:bodyPr>
          <a:lstStyle/>
          <a:p>
            <a:pPr algn="l">
              <a:spcBef>
                <a:spcPct val="50000"/>
              </a:spcBef>
            </a:pPr>
            <a:r>
              <a:rPr lang="de-DE" sz="2000" b="1"/>
              <a:t>für den Tourismus </a:t>
            </a:r>
            <a:r>
              <a:rPr lang="de-DE" sz="2000"/>
              <a:t>(Prien)</a:t>
            </a:r>
          </a:p>
        </p:txBody>
      </p:sp>
      <p:pic>
        <p:nvPicPr>
          <p:cNvPr id="2" name="Grafik 1"/>
          <p:cNvPicPr>
            <a:picLocks noChangeAspect="1"/>
          </p:cNvPicPr>
          <p:nvPr/>
        </p:nvPicPr>
        <p:blipFill>
          <a:blip r:embed="rId4" cstate="print"/>
          <a:stretch>
            <a:fillRect/>
          </a:stretch>
        </p:blipFill>
        <p:spPr>
          <a:xfrm>
            <a:off x="4611352" y="1033774"/>
            <a:ext cx="4407312" cy="3115306"/>
          </a:xfrm>
          <a:prstGeom prst="rect">
            <a:avLst/>
          </a:prstGeom>
        </p:spPr>
      </p:pic>
      <p:sp>
        <p:nvSpPr>
          <p:cNvPr id="9" name="Text Box 11"/>
          <p:cNvSpPr txBox="1">
            <a:spLocks noChangeArrowheads="1"/>
          </p:cNvSpPr>
          <p:nvPr/>
        </p:nvSpPr>
        <p:spPr bwMode="auto">
          <a:xfrm>
            <a:off x="7274001" y="4274804"/>
            <a:ext cx="1744663" cy="1015663"/>
          </a:xfrm>
          <a:prstGeom prst="rect">
            <a:avLst/>
          </a:prstGeom>
          <a:noFill/>
          <a:ln w="9525" algn="ctr">
            <a:noFill/>
            <a:miter lim="800000"/>
            <a:headEnd/>
            <a:tailEnd/>
          </a:ln>
        </p:spPr>
        <p:txBody>
          <a:bodyPr wrap="square">
            <a:spAutoFit/>
          </a:bodyPr>
          <a:lstStyle/>
          <a:p>
            <a:pPr algn="l">
              <a:spcBef>
                <a:spcPct val="50000"/>
              </a:spcBef>
            </a:pPr>
            <a:r>
              <a:rPr lang="de-DE" sz="2000" b="1" dirty="0"/>
              <a:t>Stefan </a:t>
            </a:r>
            <a:r>
              <a:rPr lang="de-DE" sz="2000" b="1" dirty="0" err="1"/>
              <a:t>Dettl</a:t>
            </a:r>
            <a:r>
              <a:rPr lang="de-DE" sz="2000" b="1" dirty="0"/>
              <a:t> </a:t>
            </a:r>
            <a:r>
              <a:rPr lang="de-DE" sz="2000" dirty="0"/>
              <a:t>(</a:t>
            </a:r>
            <a:r>
              <a:rPr lang="de-DE" sz="2000" dirty="0" err="1"/>
              <a:t>Chieming</a:t>
            </a:r>
            <a:r>
              <a:rPr lang="de-DE" sz="2000" dirty="0"/>
              <a:t>)    </a:t>
            </a:r>
            <a:r>
              <a:rPr lang="de-DE" sz="2000" b="1" dirty="0"/>
              <a:t>                       	</a:t>
            </a:r>
            <a:endParaRPr lang="de-DE" sz="20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019"/>
                                        </p:tgtEl>
                                        <p:attrNameLst>
                                          <p:attrName>style.visibility</p:attrName>
                                        </p:attrNameLst>
                                      </p:cBhvr>
                                      <p:to>
                                        <p:strVal val="visible"/>
                                      </p:to>
                                    </p:set>
                                    <p:animEffect transition="in" filter="fade">
                                      <p:cBhvr>
                                        <p:cTn id="7" dur="500"/>
                                        <p:tgtEl>
                                          <p:spTgt spid="43019"/>
                                        </p:tgtEl>
                                      </p:cBhvr>
                                    </p:animEffect>
                                  </p:childTnLst>
                                </p:cTn>
                              </p:par>
                              <p:par>
                                <p:cTn id="8" presetID="10" presetClass="entr" presetSubtype="0" fill="hold" nodeType="withEffect">
                                  <p:stCondLst>
                                    <p:cond delay="0"/>
                                  </p:stCondLst>
                                  <p:childTnLst>
                                    <p:set>
                                      <p:cBhvr>
                                        <p:cTn id="9" dur="1" fill="hold">
                                          <p:stCondLst>
                                            <p:cond delay="0"/>
                                          </p:stCondLst>
                                        </p:cTn>
                                        <p:tgtEl>
                                          <p:spTgt spid="43020"/>
                                        </p:tgtEl>
                                        <p:attrNameLst>
                                          <p:attrName>style.visibility</p:attrName>
                                        </p:attrNameLst>
                                      </p:cBhvr>
                                      <p:to>
                                        <p:strVal val="visible"/>
                                      </p:to>
                                    </p:set>
                                    <p:animEffect transition="in" filter="fade">
                                      <p:cBhvr>
                                        <p:cTn id="10" dur="500"/>
                                        <p:tgtEl>
                                          <p:spTgt spid="430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3021"/>
                                        </p:tgtEl>
                                        <p:attrNameLst>
                                          <p:attrName>style.visibility</p:attrName>
                                        </p:attrNameLst>
                                      </p:cBhvr>
                                      <p:to>
                                        <p:strVal val="visible"/>
                                      </p:to>
                                    </p:set>
                                    <p:animEffect transition="in" filter="fade">
                                      <p:cBhvr>
                                        <p:cTn id="13" dur="500"/>
                                        <p:tgtEl>
                                          <p:spTgt spid="4302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9" grpId="0"/>
      <p:bldP spid="43021"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Text Box 3"/>
          <p:cNvSpPr txBox="1">
            <a:spLocks noChangeArrowheads="1"/>
          </p:cNvSpPr>
          <p:nvPr/>
        </p:nvSpPr>
        <p:spPr bwMode="auto">
          <a:xfrm>
            <a:off x="197624" y="1484784"/>
            <a:ext cx="8461375" cy="2400657"/>
          </a:xfrm>
          <a:prstGeom prst="rect">
            <a:avLst/>
          </a:prstGeom>
          <a:noFill/>
          <a:ln w="9525" algn="ctr">
            <a:noFill/>
            <a:miter lim="800000"/>
            <a:headEnd/>
            <a:tailEnd/>
          </a:ln>
        </p:spPr>
        <p:txBody>
          <a:bodyPr>
            <a:spAutoFit/>
          </a:bodyPr>
          <a:lstStyle/>
          <a:p>
            <a:pPr algn="l">
              <a:spcBef>
                <a:spcPct val="50000"/>
              </a:spcBef>
            </a:pPr>
            <a:r>
              <a:rPr lang="de-DE" sz="2000" b="1" u="sng" dirty="0"/>
              <a:t>Lehrplan:</a:t>
            </a:r>
            <a:br>
              <a:rPr lang="de-DE" sz="2000" b="1" u="sng" dirty="0"/>
            </a:br>
            <a:endParaRPr lang="de-DE" sz="2000" b="1" u="sng" dirty="0"/>
          </a:p>
          <a:p>
            <a:pPr algn="l">
              <a:spcBef>
                <a:spcPct val="50000"/>
              </a:spcBef>
              <a:buFontTx/>
              <a:buChar char="•"/>
            </a:pPr>
            <a:r>
              <a:rPr lang="de-DE" sz="2000" b="1" dirty="0"/>
              <a:t> </a:t>
            </a:r>
            <a:r>
              <a:rPr lang="de-DE" sz="2000" dirty="0"/>
              <a:t>Eigenwert der Mundart und Möglichkeiten ihrer Verwendung (D)</a:t>
            </a:r>
          </a:p>
          <a:p>
            <a:pPr algn="l">
              <a:spcBef>
                <a:spcPct val="50000"/>
              </a:spcBef>
              <a:buFontTx/>
              <a:buChar char="•"/>
            </a:pPr>
            <a:r>
              <a:rPr lang="de-DE" sz="2000" dirty="0"/>
              <a:t> Mundartlieder, traditionelle Volkstänze (</a:t>
            </a:r>
            <a:r>
              <a:rPr lang="de-DE" sz="2000" dirty="0" err="1"/>
              <a:t>Mu</a:t>
            </a:r>
            <a:r>
              <a:rPr lang="de-DE" sz="2000" dirty="0"/>
              <a:t>)</a:t>
            </a:r>
            <a:br>
              <a:rPr lang="de-DE" sz="2000" dirty="0"/>
            </a:br>
            <a:endParaRPr lang="de-DE" sz="2000" dirty="0"/>
          </a:p>
          <a:p>
            <a:pPr algn="l">
              <a:spcBef>
                <a:spcPct val="50000"/>
              </a:spcBef>
              <a:buFontTx/>
              <a:buChar char="•"/>
            </a:pPr>
            <a:endParaRPr lang="de-DE" sz="2000" dirty="0"/>
          </a:p>
        </p:txBody>
      </p:sp>
      <p:sp>
        <p:nvSpPr>
          <p:cNvPr id="59397" name="Text Box 5"/>
          <p:cNvSpPr txBox="1">
            <a:spLocks noChangeArrowheads="1"/>
          </p:cNvSpPr>
          <p:nvPr/>
        </p:nvSpPr>
        <p:spPr bwMode="auto">
          <a:xfrm>
            <a:off x="179388" y="3068960"/>
            <a:ext cx="8713787" cy="1938992"/>
          </a:xfrm>
          <a:prstGeom prst="rect">
            <a:avLst/>
          </a:prstGeom>
          <a:noFill/>
          <a:ln w="9525" algn="ctr">
            <a:noFill/>
            <a:miter lim="800000"/>
            <a:headEnd/>
            <a:tailEnd/>
          </a:ln>
        </p:spPr>
        <p:txBody>
          <a:bodyPr wrap="square">
            <a:spAutoFit/>
          </a:bodyPr>
          <a:lstStyle/>
          <a:p>
            <a:pPr algn="l">
              <a:spcBef>
                <a:spcPct val="50000"/>
              </a:spcBef>
              <a:buFontTx/>
              <a:buChar char="•"/>
            </a:pPr>
            <a:r>
              <a:rPr lang="de-DE" sz="2000" b="1" dirty="0"/>
              <a:t> Besondere Veranstaltungen:                                                                       	</a:t>
            </a:r>
          </a:p>
          <a:p>
            <a:pPr>
              <a:spcBef>
                <a:spcPct val="50000"/>
              </a:spcBef>
            </a:pPr>
            <a:r>
              <a:rPr lang="de-DE" sz="2000" dirty="0"/>
              <a:t>„Den </a:t>
            </a:r>
            <a:r>
              <a:rPr lang="de-DE" sz="2000" dirty="0" err="1"/>
              <a:t>Paraplü</a:t>
            </a:r>
            <a:r>
              <a:rPr lang="de-DE" sz="2000" dirty="0"/>
              <a:t> </a:t>
            </a:r>
            <a:r>
              <a:rPr lang="de-DE" sz="2000" dirty="0" err="1"/>
              <a:t>schick´ma</a:t>
            </a:r>
            <a:r>
              <a:rPr lang="de-DE" sz="2000" dirty="0"/>
              <a:t> </a:t>
            </a:r>
            <a:r>
              <a:rPr lang="de-DE" sz="2000" dirty="0" err="1"/>
              <a:t>redua</a:t>
            </a:r>
            <a:r>
              <a:rPr lang="de-DE" sz="2000" dirty="0"/>
              <a:t>“</a:t>
            </a:r>
          </a:p>
          <a:p>
            <a:pPr>
              <a:spcBef>
                <a:spcPct val="50000"/>
              </a:spcBef>
            </a:pPr>
            <a:r>
              <a:rPr lang="de-DE" sz="2000" i="1" dirty="0"/>
              <a:t>oder</a:t>
            </a:r>
            <a:br>
              <a:rPr lang="de-DE" sz="2000" dirty="0"/>
            </a:br>
            <a:r>
              <a:rPr lang="de-DE" sz="2000" dirty="0"/>
              <a:t>„Was haben Französisch und Bairisch gemein?“</a:t>
            </a:r>
          </a:p>
        </p:txBody>
      </p:sp>
      <p:sp>
        <p:nvSpPr>
          <p:cNvPr id="16388" name="Rectangle 151"/>
          <p:cNvSpPr>
            <a:spLocks noGrp="1" noChangeArrowheads="1"/>
          </p:cNvSpPr>
          <p:nvPr>
            <p:ph type="title"/>
          </p:nvPr>
        </p:nvSpPr>
        <p:spPr>
          <a:xfrm>
            <a:off x="3132138" y="188913"/>
            <a:ext cx="3095625" cy="561975"/>
          </a:xfrm>
          <a:noFill/>
          <a:ln>
            <a:solidFill>
              <a:schemeClr val="tx1"/>
            </a:solidFill>
          </a:ln>
        </p:spPr>
        <p:txBody>
          <a:bodyPr/>
          <a:lstStyle/>
          <a:p>
            <a:pPr eaLnBrk="1" hangingPunct="1"/>
            <a:r>
              <a:rPr lang="de-DE" sz="3000" b="1"/>
              <a:t>Realschule</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9397"/>
                                        </p:tgtEl>
                                        <p:attrNameLst>
                                          <p:attrName>style.visibility</p:attrName>
                                        </p:attrNameLst>
                                      </p:cBhvr>
                                      <p:to>
                                        <p:strVal val="visible"/>
                                      </p:to>
                                    </p:set>
                                    <p:animEffect transition="in" filter="fade">
                                      <p:cBhvr>
                                        <p:cTn id="7" dur="500"/>
                                        <p:tgtEl>
                                          <p:spTgt spid="593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1000"/>
                                        <p:tgtEl>
                                          <p:spTgt spid="59395"/>
                                        </p:tgtEl>
                                      </p:cBhvr>
                                    </p:animEffect>
                                    <p:set>
                                      <p:cBhvr>
                                        <p:cTn id="12" dur="1" fill="hold">
                                          <p:stCondLst>
                                            <p:cond delay="999"/>
                                          </p:stCondLst>
                                        </p:cTn>
                                        <p:tgtEl>
                                          <p:spTgt spid="59395"/>
                                        </p:tgtEl>
                                        <p:attrNameLst>
                                          <p:attrName>style.visibility</p:attrName>
                                        </p:attrNameLst>
                                      </p:cBhvr>
                                      <p:to>
                                        <p:strVal val="hidden"/>
                                      </p:to>
                                    </p:set>
                                  </p:childTnLst>
                                </p:cTn>
                              </p:par>
                              <p:par>
                                <p:cTn id="13" presetID="64" presetClass="path" presetSubtype="0" accel="50000" decel="50000" fill="hold" grpId="1" nodeType="withEffect">
                                  <p:stCondLst>
                                    <p:cond delay="0"/>
                                  </p:stCondLst>
                                  <p:childTnLst>
                                    <p:animMotion origin="layout" path="M 0 -2.09066E-6 L 0 -0.19912 " pathEditMode="relative" rAng="0" ptsTypes="AA">
                                      <p:cBhvr>
                                        <p:cTn id="14" dur="1000" fill="hold"/>
                                        <p:tgtEl>
                                          <p:spTgt spid="59397"/>
                                        </p:tgtEl>
                                        <p:attrNameLst>
                                          <p:attrName>ppt_x</p:attrName>
                                          <p:attrName>ppt_y</p:attrName>
                                        </p:attrNameLst>
                                      </p:cBhvr>
                                      <p:rCtr x="0" y="-1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p:bldP spid="59397" grpId="0"/>
      <p:bldP spid="59397"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152">
            <a:extLst>
              <a:ext uri="{FF2B5EF4-FFF2-40B4-BE49-F238E27FC236}">
                <a16:creationId xmlns:a16="http://schemas.microsoft.com/office/drawing/2014/main" id="{554DFC34-1359-C840-82B6-D9F03C4EA265}"/>
              </a:ext>
            </a:extLst>
          </p:cNvPr>
          <p:cNvGraphicFramePr>
            <a:graphicFrameLocks/>
          </p:cNvGraphicFramePr>
          <p:nvPr>
            <p:extLst>
              <p:ext uri="{D42A27DB-BD31-4B8C-83A1-F6EECF244321}">
                <p14:modId xmlns:p14="http://schemas.microsoft.com/office/powerpoint/2010/main" val="2187326001"/>
              </p:ext>
            </p:extLst>
          </p:nvPr>
        </p:nvGraphicFramePr>
        <p:xfrm>
          <a:off x="395288" y="2133600"/>
          <a:ext cx="8229600" cy="4525967"/>
        </p:xfrm>
        <a:graphic>
          <a:graphicData uri="http://schemas.openxmlformats.org/drawingml/2006/table">
            <a:tbl>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4524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2000" b="0" i="0" u="none" strike="noStrike" cap="none" normalizeH="0" baseline="0">
                          <a:ln>
                            <a:noFill/>
                          </a:ln>
                          <a:solidFill>
                            <a:schemeClr val="tx1"/>
                          </a:solidFill>
                          <a:effectLst/>
                          <a:latin typeface="Arial" charset="0"/>
                          <a:cs typeface="Arial" charset="0"/>
                        </a:rPr>
                        <a:t>blamian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2000" b="0" i="0" u="none" strike="noStrike" cap="none" normalizeH="0" baseline="0">
                          <a:ln>
                            <a:noFill/>
                          </a:ln>
                          <a:solidFill>
                            <a:schemeClr val="tx1"/>
                          </a:solidFill>
                          <a:effectLst/>
                          <a:latin typeface="Arial" charset="0"/>
                          <a:cs typeface="Arial" charset="0"/>
                        </a:rPr>
                        <a:t>blamer (tadeln)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2000" b="0" i="0" u="none" strike="noStrike" cap="none" normalizeH="0" baseline="0">
                          <a:ln>
                            <a:noFill/>
                          </a:ln>
                          <a:solidFill>
                            <a:schemeClr val="tx1"/>
                          </a:solidFill>
                          <a:effectLst/>
                          <a:latin typeface="Arial" charset="0"/>
                          <a:cs typeface="Arial" charset="0"/>
                        </a:rPr>
                        <a:t>bloßstellen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524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2000" b="0" i="0" u="none" strike="noStrike" cap="none" normalizeH="0" baseline="0">
                          <a:ln>
                            <a:noFill/>
                          </a:ln>
                          <a:solidFill>
                            <a:schemeClr val="tx1"/>
                          </a:solidFill>
                          <a:effectLst/>
                          <a:latin typeface="Arial" charset="0"/>
                          <a:cs typeface="Arial" charset="0"/>
                        </a:rPr>
                        <a:t>Blessua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2000" b="0" i="0" u="none" strike="noStrike" cap="none" normalizeH="0" baseline="0">
                          <a:ln>
                            <a:noFill/>
                          </a:ln>
                          <a:solidFill>
                            <a:schemeClr val="tx1"/>
                          </a:solidFill>
                          <a:effectLst/>
                          <a:latin typeface="Arial" charset="0"/>
                          <a:cs typeface="Arial" charset="0"/>
                        </a:rPr>
                        <a:t>la blessure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2000" b="0" i="0" u="none" strike="noStrike" cap="none" normalizeH="0" baseline="0">
                          <a:ln>
                            <a:noFill/>
                          </a:ln>
                          <a:solidFill>
                            <a:schemeClr val="tx1"/>
                          </a:solidFill>
                          <a:effectLst/>
                          <a:latin typeface="Arial" charset="0"/>
                          <a:cs typeface="Arial" charset="0"/>
                        </a:rPr>
                        <a:t>Verletzung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524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2000" b="0" i="0" u="none" strike="noStrike" cap="none" normalizeH="0" baseline="0">
                          <a:ln>
                            <a:noFill/>
                          </a:ln>
                          <a:solidFill>
                            <a:schemeClr val="tx1"/>
                          </a:solidFill>
                          <a:effectLst/>
                          <a:latin typeface="Arial" charset="0"/>
                          <a:cs typeface="Arial" charset="0"/>
                        </a:rPr>
                        <a:t>Bodschamperl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2000" b="0" i="0" u="none" strike="noStrike" cap="none" normalizeH="0" baseline="0">
                          <a:ln>
                            <a:noFill/>
                          </a:ln>
                          <a:solidFill>
                            <a:schemeClr val="tx1"/>
                          </a:solidFill>
                          <a:effectLst/>
                          <a:latin typeface="Arial" charset="0"/>
                          <a:cs typeface="Arial" charset="0"/>
                        </a:rPr>
                        <a:t>le pot de chambre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2000" b="0" i="0" u="none" strike="noStrike" cap="none" normalizeH="0" baseline="0">
                          <a:ln>
                            <a:noFill/>
                          </a:ln>
                          <a:solidFill>
                            <a:schemeClr val="tx1"/>
                          </a:solidFill>
                          <a:effectLst/>
                          <a:latin typeface="Arial" charset="0"/>
                          <a:cs typeface="Arial" charset="0"/>
                        </a:rPr>
                        <a:t>Nachttopf</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524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2000" b="0" i="0" u="none" strike="noStrike" cap="none" normalizeH="0" baseline="0">
                          <a:ln>
                            <a:noFill/>
                          </a:ln>
                          <a:solidFill>
                            <a:schemeClr val="tx1"/>
                          </a:solidFill>
                          <a:effectLst/>
                          <a:latin typeface="Arial" charset="0"/>
                          <a:cs typeface="Arial" charset="0"/>
                        </a:rPr>
                        <a:t>bressian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2000" b="0" i="0" u="none" strike="noStrike" cap="none" normalizeH="0" baseline="0">
                          <a:ln>
                            <a:noFill/>
                          </a:ln>
                          <a:solidFill>
                            <a:schemeClr val="tx1"/>
                          </a:solidFill>
                          <a:effectLst/>
                          <a:latin typeface="Arial" charset="0"/>
                          <a:cs typeface="Arial" charset="0"/>
                        </a:rPr>
                        <a:t>se presser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2000" b="0" i="0" u="none" strike="noStrike" cap="none" normalizeH="0" baseline="0">
                          <a:ln>
                            <a:noFill/>
                          </a:ln>
                          <a:solidFill>
                            <a:schemeClr val="tx1"/>
                          </a:solidFill>
                          <a:effectLst/>
                          <a:latin typeface="Arial" charset="0"/>
                          <a:cs typeface="Arial" charset="0"/>
                        </a:rPr>
                        <a:t>Eilen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540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2000" b="0" i="0" u="none" strike="noStrike" cap="none" normalizeH="0" baseline="0" dirty="0" err="1">
                          <a:ln>
                            <a:noFill/>
                          </a:ln>
                          <a:solidFill>
                            <a:schemeClr val="tx1"/>
                          </a:solidFill>
                          <a:effectLst/>
                          <a:latin typeface="Arial" charset="0"/>
                          <a:cs typeface="Arial" charset="0"/>
                        </a:rPr>
                        <a:t>dischgrian</a:t>
                      </a:r>
                      <a:endParaRPr kumimoji="0" lang="de-DE" sz="2000" b="0" i="0" u="none" strike="noStrike" cap="none" normalizeH="0" baseline="0" dirty="0">
                        <a:ln>
                          <a:noFill/>
                        </a:ln>
                        <a:solidFill>
                          <a:schemeClr val="tx1"/>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2000" b="0" i="0" u="none" strike="noStrike" cap="none" normalizeH="0" baseline="0">
                          <a:ln>
                            <a:noFill/>
                          </a:ln>
                          <a:solidFill>
                            <a:schemeClr val="tx1"/>
                          </a:solidFill>
                          <a:effectLst/>
                          <a:latin typeface="Arial" charset="0"/>
                          <a:cs typeface="Arial" charset="0"/>
                        </a:rPr>
                        <a:t>discuter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2000" b="0" i="0" u="none" strike="noStrike" cap="none" normalizeH="0" baseline="0">
                          <a:ln>
                            <a:noFill/>
                          </a:ln>
                          <a:solidFill>
                            <a:schemeClr val="tx1"/>
                          </a:solidFill>
                          <a:effectLst/>
                          <a:latin typeface="Arial" charset="0"/>
                          <a:cs typeface="Arial" charset="0"/>
                        </a:rPr>
                        <a:t>erörtern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524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2000" b="0" i="0" u="none" strike="noStrike" cap="none" normalizeH="0" baseline="0">
                          <a:ln>
                            <a:noFill/>
                          </a:ln>
                          <a:solidFill>
                            <a:schemeClr val="tx1"/>
                          </a:solidFill>
                          <a:effectLst/>
                          <a:latin typeface="Arial" charset="0"/>
                          <a:cs typeface="Arial" charset="0"/>
                        </a:rPr>
                        <a:t>Paraplü</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2000" b="0" i="0" u="none" strike="noStrike" cap="none" normalizeH="0" baseline="0">
                          <a:ln>
                            <a:noFill/>
                          </a:ln>
                          <a:solidFill>
                            <a:schemeClr val="tx1"/>
                          </a:solidFill>
                          <a:effectLst/>
                          <a:latin typeface="Arial" charset="0"/>
                          <a:cs typeface="Arial" charset="0"/>
                        </a:rPr>
                        <a:t>le paraplui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2000" b="0" i="0" u="none" strike="noStrike" cap="none" normalizeH="0" baseline="0">
                          <a:ln>
                            <a:noFill/>
                          </a:ln>
                          <a:solidFill>
                            <a:schemeClr val="tx1"/>
                          </a:solidFill>
                          <a:effectLst/>
                          <a:latin typeface="Arial" charset="0"/>
                          <a:cs typeface="Arial" charset="0"/>
                        </a:rPr>
                        <a:t>Regernschirm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524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2000" b="0" i="0" u="none" strike="noStrike" cap="none" normalizeH="0" baseline="0">
                          <a:ln>
                            <a:noFill/>
                          </a:ln>
                          <a:solidFill>
                            <a:schemeClr val="tx1"/>
                          </a:solidFill>
                          <a:effectLst/>
                          <a:latin typeface="Arial" charset="0"/>
                          <a:cs typeface="Arial" charset="0"/>
                        </a:rPr>
                        <a:t>redua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2000" b="0" i="0" u="none" strike="noStrike" cap="none" normalizeH="0" baseline="0">
                          <a:ln>
                            <a:noFill/>
                          </a:ln>
                          <a:solidFill>
                            <a:schemeClr val="tx1"/>
                          </a:solidFill>
                          <a:effectLst/>
                          <a:latin typeface="Arial" charset="0"/>
                          <a:cs typeface="Arial" charset="0"/>
                        </a:rPr>
                        <a:t>de retour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2000" b="0" i="0" u="none" strike="noStrike" cap="none" normalizeH="0" baseline="0">
                          <a:ln>
                            <a:noFill/>
                          </a:ln>
                          <a:solidFill>
                            <a:schemeClr val="tx1"/>
                          </a:solidFill>
                          <a:effectLst/>
                          <a:latin typeface="Arial" charset="0"/>
                          <a:cs typeface="Arial" charset="0"/>
                        </a:rPr>
                        <a:t>zurück</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524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2000" b="0" i="0" u="none" strike="noStrike" cap="none" normalizeH="0" baseline="0">
                          <a:ln>
                            <a:noFill/>
                          </a:ln>
                          <a:solidFill>
                            <a:schemeClr val="tx1"/>
                          </a:solidFill>
                          <a:effectLst/>
                          <a:latin typeface="Arial" charset="0"/>
                          <a:cs typeface="Arial" charset="0"/>
                        </a:rPr>
                        <a:t>Schandarm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2000" b="0" i="0" u="none" strike="noStrike" cap="none" normalizeH="0" baseline="0">
                          <a:ln>
                            <a:noFill/>
                          </a:ln>
                          <a:solidFill>
                            <a:schemeClr val="tx1"/>
                          </a:solidFill>
                          <a:effectLst/>
                          <a:latin typeface="Arial" charset="0"/>
                          <a:cs typeface="Arial" charset="0"/>
                        </a:rPr>
                        <a:t>le gendarme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2000" b="0" i="0" u="none" strike="noStrike" cap="none" normalizeH="0" baseline="0">
                          <a:ln>
                            <a:noFill/>
                          </a:ln>
                          <a:solidFill>
                            <a:schemeClr val="tx1"/>
                          </a:solidFill>
                          <a:effectLst/>
                          <a:latin typeface="Arial" charset="0"/>
                          <a:cs typeface="Arial" charset="0"/>
                        </a:rPr>
                        <a:t>Wachtmeister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524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2000" b="0" i="0" u="none" strike="noStrike" cap="none" normalizeH="0" baseline="0">
                          <a:ln>
                            <a:noFill/>
                          </a:ln>
                          <a:solidFill>
                            <a:schemeClr val="tx1"/>
                          </a:solidFill>
                          <a:effectLst/>
                          <a:latin typeface="Arial" charset="0"/>
                          <a:cs typeface="Arial" charset="0"/>
                        </a:rPr>
                        <a:t>Trottoar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2000" b="0" i="0" u="none" strike="noStrike" cap="none" normalizeH="0" baseline="0">
                          <a:ln>
                            <a:noFill/>
                          </a:ln>
                          <a:solidFill>
                            <a:schemeClr val="tx1"/>
                          </a:solidFill>
                          <a:effectLst/>
                          <a:latin typeface="Arial" charset="0"/>
                          <a:cs typeface="Arial" charset="0"/>
                        </a:rPr>
                        <a:t>le trottoir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2000" b="0" i="0" u="none" strike="noStrike" cap="none" normalizeH="0" baseline="0">
                          <a:ln>
                            <a:noFill/>
                          </a:ln>
                          <a:solidFill>
                            <a:schemeClr val="tx1"/>
                          </a:solidFill>
                          <a:effectLst/>
                          <a:latin typeface="Arial" charset="0"/>
                          <a:cs typeface="Arial" charset="0"/>
                        </a:rPr>
                        <a:t>Bürgersteig, Gehsteig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524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2000" b="0" i="0" u="none" strike="noStrike" cap="none" normalizeH="0" baseline="0" dirty="0" err="1">
                          <a:ln>
                            <a:noFill/>
                          </a:ln>
                          <a:solidFill>
                            <a:schemeClr val="tx1"/>
                          </a:solidFill>
                          <a:effectLst/>
                          <a:latin typeface="Arial" charset="0"/>
                          <a:cs typeface="Arial" charset="0"/>
                        </a:rPr>
                        <a:t>wisawi</a:t>
                      </a:r>
                      <a:endParaRPr kumimoji="0" lang="de-DE" sz="2000" b="0" i="0" u="none" strike="noStrike" cap="none" normalizeH="0" baseline="0" dirty="0">
                        <a:ln>
                          <a:noFill/>
                        </a:ln>
                        <a:solidFill>
                          <a:schemeClr val="tx1"/>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2000" b="0" i="0" u="none" strike="noStrike" cap="none" normalizeH="0" baseline="0">
                          <a:ln>
                            <a:noFill/>
                          </a:ln>
                          <a:solidFill>
                            <a:schemeClr val="tx1"/>
                          </a:solidFill>
                          <a:effectLst/>
                          <a:latin typeface="Arial" charset="0"/>
                          <a:cs typeface="Arial" charset="0"/>
                        </a:rPr>
                        <a:t>le vis-á-vis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sz="2000" b="0" i="0" u="none" strike="noStrike" cap="none" normalizeH="0" baseline="0" dirty="0">
                          <a:ln>
                            <a:noFill/>
                          </a:ln>
                          <a:solidFill>
                            <a:schemeClr val="tx1"/>
                          </a:solidFill>
                          <a:effectLst/>
                          <a:latin typeface="Arial" charset="0"/>
                          <a:cs typeface="Arial" charset="0"/>
                        </a:rPr>
                        <a:t>das Gegenüber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
        <p:nvSpPr>
          <p:cNvPr id="6" name="Textfeld 5">
            <a:extLst>
              <a:ext uri="{FF2B5EF4-FFF2-40B4-BE49-F238E27FC236}">
                <a16:creationId xmlns:a16="http://schemas.microsoft.com/office/drawing/2014/main" id="{83CB8966-30F7-E845-A140-92F90CB4A47E}"/>
              </a:ext>
            </a:extLst>
          </p:cNvPr>
          <p:cNvSpPr txBox="1"/>
          <p:nvPr/>
        </p:nvSpPr>
        <p:spPr>
          <a:xfrm>
            <a:off x="395288" y="836712"/>
            <a:ext cx="8229600" cy="1015663"/>
          </a:xfrm>
          <a:prstGeom prst="rect">
            <a:avLst/>
          </a:prstGeom>
          <a:noFill/>
        </p:spPr>
        <p:txBody>
          <a:bodyPr wrap="square" rtlCol="0">
            <a:spAutoFit/>
          </a:bodyPr>
          <a:lstStyle/>
          <a:p>
            <a:r>
              <a:rPr lang="de-DE" sz="3000" dirty="0"/>
              <a:t>„Was haben Französisch und Bairisch gemein?“</a:t>
            </a:r>
          </a:p>
        </p:txBody>
      </p:sp>
    </p:spTree>
    <p:extLst>
      <p:ext uri="{BB962C8B-B14F-4D97-AF65-F5344CB8AC3E}">
        <p14:creationId xmlns:p14="http://schemas.microsoft.com/office/powerpoint/2010/main" val="35701664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3132138" y="115888"/>
            <a:ext cx="3095625" cy="561975"/>
          </a:xfrm>
          <a:noFill/>
          <a:ln>
            <a:solidFill>
              <a:schemeClr val="tx1"/>
            </a:solidFill>
          </a:ln>
        </p:spPr>
        <p:txBody>
          <a:bodyPr/>
          <a:lstStyle/>
          <a:p>
            <a:pPr eaLnBrk="1" hangingPunct="1"/>
            <a:r>
              <a:rPr lang="de-DE" sz="3000" b="1"/>
              <a:t>Realschule</a:t>
            </a:r>
          </a:p>
        </p:txBody>
      </p:sp>
      <p:sp>
        <p:nvSpPr>
          <p:cNvPr id="18435" name="Text Box 3"/>
          <p:cNvSpPr txBox="1">
            <a:spLocks noChangeArrowheads="1"/>
          </p:cNvSpPr>
          <p:nvPr/>
        </p:nvSpPr>
        <p:spPr bwMode="auto">
          <a:xfrm>
            <a:off x="250825" y="765175"/>
            <a:ext cx="8461375" cy="854075"/>
          </a:xfrm>
          <a:prstGeom prst="rect">
            <a:avLst/>
          </a:prstGeom>
          <a:noFill/>
          <a:ln w="9525" algn="ctr">
            <a:noFill/>
            <a:miter lim="800000"/>
            <a:headEnd/>
            <a:tailEnd/>
          </a:ln>
        </p:spPr>
        <p:txBody>
          <a:bodyPr>
            <a:spAutoFit/>
          </a:bodyPr>
          <a:lstStyle/>
          <a:p>
            <a:pPr algn="l">
              <a:spcBef>
                <a:spcPct val="50000"/>
              </a:spcBef>
              <a:buFontTx/>
              <a:buChar char="•"/>
            </a:pPr>
            <a:r>
              <a:rPr lang="de-DE" sz="2000" b="1" u="sng"/>
              <a:t> Projektwoche „Bayern“</a:t>
            </a:r>
            <a:r>
              <a:rPr lang="de-DE" sz="2000" b="1"/>
              <a:t>  </a:t>
            </a:r>
            <a:r>
              <a:rPr lang="de-DE" sz="2000"/>
              <a:t>mit Themen wie:</a:t>
            </a:r>
          </a:p>
          <a:p>
            <a:pPr algn="l">
              <a:spcBef>
                <a:spcPct val="50000"/>
              </a:spcBef>
            </a:pPr>
            <a:r>
              <a:rPr lang="de-DE" sz="2000" b="1"/>
              <a:t> </a:t>
            </a:r>
            <a:endParaRPr lang="de-DE" sz="2000"/>
          </a:p>
        </p:txBody>
      </p:sp>
      <p:pic>
        <p:nvPicPr>
          <p:cNvPr id="61445" name="Picture 5"/>
          <p:cNvPicPr>
            <a:picLocks noChangeAspect="1" noChangeArrowheads="1"/>
          </p:cNvPicPr>
          <p:nvPr/>
        </p:nvPicPr>
        <p:blipFill>
          <a:blip r:embed="rId2" cstate="print"/>
          <a:srcRect/>
          <a:stretch>
            <a:fillRect/>
          </a:stretch>
        </p:blipFill>
        <p:spPr bwMode="auto">
          <a:xfrm>
            <a:off x="539750" y="1557338"/>
            <a:ext cx="3960813" cy="2760662"/>
          </a:xfrm>
          <a:prstGeom prst="rect">
            <a:avLst/>
          </a:prstGeom>
          <a:noFill/>
          <a:ln w="9525" algn="ctr">
            <a:noFill/>
            <a:miter lim="800000"/>
            <a:headEnd/>
            <a:tailEnd/>
          </a:ln>
        </p:spPr>
      </p:pic>
      <p:sp>
        <p:nvSpPr>
          <p:cNvPr id="61446" name="Text Box 6"/>
          <p:cNvSpPr txBox="1">
            <a:spLocks noChangeArrowheads="1"/>
          </p:cNvSpPr>
          <p:nvPr/>
        </p:nvSpPr>
        <p:spPr bwMode="auto">
          <a:xfrm>
            <a:off x="468313" y="5229225"/>
            <a:ext cx="8210550" cy="1320800"/>
          </a:xfrm>
          <a:prstGeom prst="rect">
            <a:avLst/>
          </a:prstGeom>
          <a:solidFill>
            <a:schemeClr val="accent1"/>
          </a:solidFill>
          <a:ln w="9525" algn="ctr">
            <a:solidFill>
              <a:schemeClr val="tx1"/>
            </a:solidFill>
            <a:miter lim="800000"/>
            <a:headEnd/>
            <a:tailEnd/>
          </a:ln>
        </p:spPr>
        <p:txBody>
          <a:bodyPr>
            <a:spAutoFit/>
          </a:bodyPr>
          <a:lstStyle/>
          <a:p>
            <a:pPr algn="l">
              <a:spcBef>
                <a:spcPct val="50000"/>
              </a:spcBef>
            </a:pPr>
            <a:r>
              <a:rPr lang="de-DE" sz="2000" b="1" u="sng"/>
              <a:t>Fazit:</a:t>
            </a:r>
            <a:r>
              <a:rPr lang="de-DE" sz="2000" u="sng"/>
              <a:t> </a:t>
            </a:r>
            <a:r>
              <a:rPr lang="de-DE" sz="2000"/>
              <a:t>	- Heimatbewusstsein und Weltoffenheit ergänzen sich</a:t>
            </a:r>
          </a:p>
          <a:p>
            <a:pPr algn="l">
              <a:spcBef>
                <a:spcPct val="50000"/>
              </a:spcBef>
            </a:pPr>
            <a:r>
              <a:rPr lang="de-DE" sz="2000"/>
              <a:t>	- Stärkung des Bezugs zur Heimatregion und zur Mundart</a:t>
            </a:r>
          </a:p>
          <a:p>
            <a:pPr algn="l">
              <a:spcBef>
                <a:spcPct val="50000"/>
              </a:spcBef>
            </a:pPr>
            <a:r>
              <a:rPr lang="de-DE" sz="2000"/>
              <a:t>	- Kollegium wünscht Fortführung</a:t>
            </a:r>
          </a:p>
        </p:txBody>
      </p:sp>
      <p:pic>
        <p:nvPicPr>
          <p:cNvPr id="61447" name="Picture 7"/>
          <p:cNvPicPr>
            <a:picLocks noChangeAspect="1" noChangeArrowheads="1"/>
          </p:cNvPicPr>
          <p:nvPr/>
        </p:nvPicPr>
        <p:blipFill>
          <a:blip r:embed="rId3" cstate="print"/>
          <a:srcRect/>
          <a:stretch>
            <a:fillRect/>
          </a:stretch>
        </p:blipFill>
        <p:spPr bwMode="auto">
          <a:xfrm>
            <a:off x="4572000" y="1557338"/>
            <a:ext cx="4392613" cy="2792412"/>
          </a:xfrm>
          <a:prstGeom prst="rect">
            <a:avLst/>
          </a:prstGeom>
          <a:noFill/>
          <a:ln w="9525" algn="ctr">
            <a:noFill/>
            <a:miter lim="800000"/>
            <a:headEnd/>
            <a:tailEnd/>
          </a:ln>
        </p:spPr>
      </p:pic>
      <p:pic>
        <p:nvPicPr>
          <p:cNvPr id="18439" name="Picture 8"/>
          <p:cNvPicPr>
            <a:picLocks noChangeAspect="1" noChangeArrowheads="1"/>
          </p:cNvPicPr>
          <p:nvPr/>
        </p:nvPicPr>
        <p:blipFill>
          <a:blip r:embed="rId4" cstate="print"/>
          <a:srcRect/>
          <a:stretch>
            <a:fillRect/>
          </a:stretch>
        </p:blipFill>
        <p:spPr bwMode="auto">
          <a:xfrm>
            <a:off x="3924300" y="4005263"/>
            <a:ext cx="1152525" cy="1112837"/>
          </a:xfrm>
          <a:prstGeom prst="rect">
            <a:avLst/>
          </a:prstGeom>
          <a:noFill/>
          <a:ln w="9525" algn="ctr">
            <a:noFill/>
            <a:miter lim="800000"/>
            <a:headEnd/>
            <a:tailEnd/>
          </a:ln>
        </p:spPr>
      </p:pic>
      <p:sp>
        <p:nvSpPr>
          <p:cNvPr id="18440" name="Text Box 9"/>
          <p:cNvSpPr txBox="1">
            <a:spLocks noChangeArrowheads="1"/>
          </p:cNvSpPr>
          <p:nvPr/>
        </p:nvSpPr>
        <p:spPr bwMode="auto">
          <a:xfrm>
            <a:off x="539750" y="1196975"/>
            <a:ext cx="8353425" cy="396875"/>
          </a:xfrm>
          <a:prstGeom prst="rect">
            <a:avLst/>
          </a:prstGeom>
          <a:noFill/>
          <a:ln w="9525" algn="ctr">
            <a:noFill/>
            <a:miter lim="800000"/>
            <a:headEnd/>
            <a:tailEnd/>
          </a:ln>
        </p:spPr>
        <p:txBody>
          <a:bodyPr>
            <a:spAutoFit/>
          </a:bodyPr>
          <a:lstStyle/>
          <a:p>
            <a:pPr>
              <a:spcBef>
                <a:spcPct val="50000"/>
              </a:spcBef>
            </a:pPr>
            <a:r>
              <a:rPr lang="de-DE" sz="2000"/>
              <a:t>Brauchtum und Vereine in Rosenheim</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45"/>
                                        </p:tgtEl>
                                        <p:attrNameLst>
                                          <p:attrName>style.visibility</p:attrName>
                                        </p:attrNameLst>
                                      </p:cBhvr>
                                      <p:to>
                                        <p:strVal val="visible"/>
                                      </p:to>
                                    </p:set>
                                    <p:animEffect transition="in" filter="fade">
                                      <p:cBhvr>
                                        <p:cTn id="7" dur="1000"/>
                                        <p:tgtEl>
                                          <p:spTgt spid="61445"/>
                                        </p:tgtEl>
                                      </p:cBhvr>
                                    </p:animEffect>
                                  </p:childTnLst>
                                </p:cTn>
                              </p:par>
                              <p:par>
                                <p:cTn id="8" presetID="10" presetClass="entr" presetSubtype="0" fill="hold" nodeType="withEffect">
                                  <p:stCondLst>
                                    <p:cond delay="0"/>
                                  </p:stCondLst>
                                  <p:childTnLst>
                                    <p:set>
                                      <p:cBhvr>
                                        <p:cTn id="9" dur="1" fill="hold">
                                          <p:stCondLst>
                                            <p:cond delay="0"/>
                                          </p:stCondLst>
                                        </p:cTn>
                                        <p:tgtEl>
                                          <p:spTgt spid="61447"/>
                                        </p:tgtEl>
                                        <p:attrNameLst>
                                          <p:attrName>style.visibility</p:attrName>
                                        </p:attrNameLst>
                                      </p:cBhvr>
                                      <p:to>
                                        <p:strVal val="visible"/>
                                      </p:to>
                                    </p:set>
                                    <p:animEffect transition="in" filter="fade">
                                      <p:cBhvr>
                                        <p:cTn id="10" dur="1000"/>
                                        <p:tgtEl>
                                          <p:spTgt spid="61447"/>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grpId="0" nodeType="clickEffect">
                                  <p:stCondLst>
                                    <p:cond delay="0"/>
                                  </p:stCondLst>
                                  <p:childTnLst>
                                    <p:set>
                                      <p:cBhvr>
                                        <p:cTn id="14" dur="1" fill="hold">
                                          <p:stCondLst>
                                            <p:cond delay="0"/>
                                          </p:stCondLst>
                                        </p:cTn>
                                        <p:tgtEl>
                                          <p:spTgt spid="61446"/>
                                        </p:tgtEl>
                                        <p:attrNameLst>
                                          <p:attrName>style.visibility</p:attrName>
                                        </p:attrNameLst>
                                      </p:cBhvr>
                                      <p:to>
                                        <p:strVal val="visible"/>
                                      </p:to>
                                    </p:set>
                                    <p:anim calcmode="lin" valueType="num">
                                      <p:cBhvr>
                                        <p:cTn id="15" dur="500" fill="hold"/>
                                        <p:tgtEl>
                                          <p:spTgt spid="61446"/>
                                        </p:tgtEl>
                                        <p:attrNameLst>
                                          <p:attrName>ppt_w</p:attrName>
                                        </p:attrNameLst>
                                      </p:cBhvr>
                                      <p:tavLst>
                                        <p:tav tm="0">
                                          <p:val>
                                            <p:fltVal val="0"/>
                                          </p:val>
                                        </p:tav>
                                        <p:tav tm="100000">
                                          <p:val>
                                            <p:strVal val="#ppt_w"/>
                                          </p:val>
                                        </p:tav>
                                      </p:tavLst>
                                    </p:anim>
                                    <p:anim calcmode="lin" valueType="num">
                                      <p:cBhvr>
                                        <p:cTn id="16" dur="500" fill="hold"/>
                                        <p:tgtEl>
                                          <p:spTgt spid="6144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3132138" y="115888"/>
            <a:ext cx="3095625" cy="561975"/>
          </a:xfrm>
          <a:noFill/>
          <a:ln>
            <a:solidFill>
              <a:schemeClr val="tx1"/>
            </a:solidFill>
          </a:ln>
        </p:spPr>
        <p:txBody>
          <a:bodyPr/>
          <a:lstStyle/>
          <a:p>
            <a:pPr eaLnBrk="1" hangingPunct="1"/>
            <a:r>
              <a:rPr lang="de-DE" sz="3000" b="1"/>
              <a:t>Gymnasium</a:t>
            </a:r>
          </a:p>
        </p:txBody>
      </p:sp>
      <p:sp>
        <p:nvSpPr>
          <p:cNvPr id="62467" name="Text Box 3"/>
          <p:cNvSpPr txBox="1">
            <a:spLocks noChangeArrowheads="1"/>
          </p:cNvSpPr>
          <p:nvPr/>
        </p:nvSpPr>
        <p:spPr bwMode="auto">
          <a:xfrm>
            <a:off x="250825" y="765175"/>
            <a:ext cx="8893175" cy="2225675"/>
          </a:xfrm>
          <a:prstGeom prst="rect">
            <a:avLst/>
          </a:prstGeom>
          <a:noFill/>
          <a:ln w="9525" algn="ctr">
            <a:noFill/>
            <a:miter lim="800000"/>
            <a:headEnd/>
            <a:tailEnd/>
          </a:ln>
        </p:spPr>
        <p:txBody>
          <a:bodyPr>
            <a:spAutoFit/>
          </a:bodyPr>
          <a:lstStyle/>
          <a:p>
            <a:pPr algn="l">
              <a:spcBef>
                <a:spcPct val="50000"/>
              </a:spcBef>
            </a:pPr>
            <a:r>
              <a:rPr lang="de-DE" sz="2000" b="1"/>
              <a:t> Lehrplan:</a:t>
            </a:r>
          </a:p>
          <a:p>
            <a:pPr algn="l">
              <a:spcBef>
                <a:spcPct val="50000"/>
              </a:spcBef>
              <a:buFontTx/>
              <a:buChar char="•"/>
            </a:pPr>
            <a:r>
              <a:rPr lang="de-DE" sz="2000"/>
              <a:t> Selbstverständnis von D gründet in der Sprache, die Menschsein ausmacht                    </a:t>
            </a:r>
          </a:p>
          <a:p>
            <a:pPr algn="l">
              <a:spcBef>
                <a:spcPct val="50000"/>
              </a:spcBef>
              <a:buFontTx/>
              <a:buChar char="•"/>
            </a:pPr>
            <a:r>
              <a:rPr lang="de-DE" sz="2000"/>
              <a:t> Untersuchen der Merkmale und Leistungen von Mundart (D8)</a:t>
            </a:r>
          </a:p>
          <a:p>
            <a:pPr algn="l">
              <a:spcBef>
                <a:spcPct val="50000"/>
              </a:spcBef>
              <a:buFontTx/>
              <a:buChar char="•"/>
            </a:pPr>
            <a:r>
              <a:rPr lang="de-DE" sz="2000"/>
              <a:t> Wertschätzen eigener und fremder Musiktraditionen (Mu9)</a:t>
            </a:r>
          </a:p>
          <a:p>
            <a:pPr algn="l">
              <a:spcBef>
                <a:spcPct val="50000"/>
              </a:spcBef>
            </a:pPr>
            <a:r>
              <a:rPr lang="de-DE" sz="2000" b="1"/>
              <a:t> </a:t>
            </a:r>
            <a:endParaRPr lang="de-DE" sz="2000"/>
          </a:p>
        </p:txBody>
      </p:sp>
      <p:sp>
        <p:nvSpPr>
          <p:cNvPr id="62468" name="Text Box 4"/>
          <p:cNvSpPr txBox="1">
            <a:spLocks noChangeArrowheads="1"/>
          </p:cNvSpPr>
          <p:nvPr/>
        </p:nvSpPr>
        <p:spPr bwMode="auto">
          <a:xfrm>
            <a:off x="250825" y="2852738"/>
            <a:ext cx="8713788" cy="396875"/>
          </a:xfrm>
          <a:prstGeom prst="rect">
            <a:avLst/>
          </a:prstGeom>
          <a:noFill/>
          <a:ln w="9525" algn="ctr">
            <a:noFill/>
            <a:miter lim="800000"/>
            <a:headEnd/>
            <a:tailEnd/>
          </a:ln>
        </p:spPr>
        <p:txBody>
          <a:bodyPr>
            <a:spAutoFit/>
          </a:bodyPr>
          <a:lstStyle/>
          <a:p>
            <a:pPr algn="l">
              <a:spcBef>
                <a:spcPct val="50000"/>
              </a:spcBef>
            </a:pPr>
            <a:r>
              <a:rPr lang="de-DE" sz="2000" b="1"/>
              <a:t> Mundart im Musikunterricht:    	</a:t>
            </a:r>
            <a:endParaRPr lang="de-DE" sz="2000"/>
          </a:p>
        </p:txBody>
      </p:sp>
      <p:pic>
        <p:nvPicPr>
          <p:cNvPr id="62470" name="Picture 6"/>
          <p:cNvPicPr>
            <a:picLocks noChangeAspect="1" noChangeArrowheads="1"/>
          </p:cNvPicPr>
          <p:nvPr/>
        </p:nvPicPr>
        <p:blipFill>
          <a:blip r:embed="rId2" cstate="print"/>
          <a:srcRect/>
          <a:stretch>
            <a:fillRect/>
          </a:stretch>
        </p:blipFill>
        <p:spPr bwMode="auto">
          <a:xfrm>
            <a:off x="4572000" y="3357563"/>
            <a:ext cx="4392613" cy="2917825"/>
          </a:xfrm>
          <a:prstGeom prst="rect">
            <a:avLst/>
          </a:prstGeom>
          <a:noFill/>
          <a:ln w="9525" algn="ctr">
            <a:noFill/>
            <a:miter lim="800000"/>
            <a:headEnd/>
            <a:tailEnd/>
          </a:ln>
        </p:spPr>
      </p:pic>
      <p:sp>
        <p:nvSpPr>
          <p:cNvPr id="62471" name="Rectangle 7"/>
          <p:cNvSpPr>
            <a:spLocks noChangeArrowheads="1"/>
          </p:cNvSpPr>
          <p:nvPr/>
        </p:nvSpPr>
        <p:spPr bwMode="auto">
          <a:xfrm>
            <a:off x="357188" y="3357563"/>
            <a:ext cx="4105275" cy="701675"/>
          </a:xfrm>
          <a:prstGeom prst="rect">
            <a:avLst/>
          </a:prstGeom>
          <a:noFill/>
          <a:ln w="9525" algn="ctr">
            <a:noFill/>
            <a:miter lim="800000"/>
            <a:headEnd/>
            <a:tailEnd/>
          </a:ln>
        </p:spPr>
        <p:txBody>
          <a:bodyPr>
            <a:spAutoFit/>
          </a:bodyPr>
          <a:lstStyle/>
          <a:p>
            <a:pPr algn="l"/>
            <a:r>
              <a:rPr lang="de-DE" sz="2000"/>
              <a:t>Lied – Musik – Volkstanz </a:t>
            </a:r>
          </a:p>
          <a:p>
            <a:pPr algn="l"/>
            <a:r>
              <a:rPr lang="de-DE" sz="2000"/>
              <a:t>Besonderheit: Bayer. Bläserklasse</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467">
                                            <p:txEl>
                                              <p:pRg st="2" end="2"/>
                                            </p:txEl>
                                          </p:spTgt>
                                        </p:tgtEl>
                                        <p:attrNameLst>
                                          <p:attrName>style.visibility</p:attrName>
                                        </p:attrNameLst>
                                      </p:cBhvr>
                                      <p:to>
                                        <p:strVal val="visible"/>
                                      </p:to>
                                    </p:set>
                                    <p:animEffect transition="in" filter="fade">
                                      <p:cBhvr>
                                        <p:cTn id="7" dur="500"/>
                                        <p:tgtEl>
                                          <p:spTgt spid="6246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467">
                                            <p:txEl>
                                              <p:pRg st="3" end="3"/>
                                            </p:txEl>
                                          </p:spTgt>
                                        </p:tgtEl>
                                        <p:attrNameLst>
                                          <p:attrName>style.visibility</p:attrName>
                                        </p:attrNameLst>
                                      </p:cBhvr>
                                      <p:to>
                                        <p:strVal val="visible"/>
                                      </p:to>
                                    </p:set>
                                    <p:animEffect transition="in" filter="fade">
                                      <p:cBhvr>
                                        <p:cTn id="12" dur="500"/>
                                        <p:tgtEl>
                                          <p:spTgt spid="62467">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2468"/>
                                        </p:tgtEl>
                                        <p:attrNameLst>
                                          <p:attrName>style.visibility</p:attrName>
                                        </p:attrNameLst>
                                      </p:cBhvr>
                                      <p:to>
                                        <p:strVal val="visible"/>
                                      </p:to>
                                    </p:set>
                                    <p:animEffect transition="in" filter="fade">
                                      <p:cBhvr>
                                        <p:cTn id="17" dur="500"/>
                                        <p:tgtEl>
                                          <p:spTgt spid="62468"/>
                                        </p:tgtEl>
                                      </p:cBhvr>
                                    </p:animEffect>
                                  </p:childTnLst>
                                </p:cTn>
                              </p:par>
                              <p:par>
                                <p:cTn id="18" presetID="10" presetClass="entr" presetSubtype="0" fill="hold" nodeType="withEffect">
                                  <p:stCondLst>
                                    <p:cond delay="0"/>
                                  </p:stCondLst>
                                  <p:childTnLst>
                                    <p:set>
                                      <p:cBhvr>
                                        <p:cTn id="19" dur="1" fill="hold">
                                          <p:stCondLst>
                                            <p:cond delay="0"/>
                                          </p:stCondLst>
                                        </p:cTn>
                                        <p:tgtEl>
                                          <p:spTgt spid="62470"/>
                                        </p:tgtEl>
                                        <p:attrNameLst>
                                          <p:attrName>style.visibility</p:attrName>
                                        </p:attrNameLst>
                                      </p:cBhvr>
                                      <p:to>
                                        <p:strVal val="visible"/>
                                      </p:to>
                                    </p:set>
                                    <p:animEffect transition="in" filter="fade">
                                      <p:cBhvr>
                                        <p:cTn id="20" dur="500"/>
                                        <p:tgtEl>
                                          <p:spTgt spid="6247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2471"/>
                                        </p:tgtEl>
                                        <p:attrNameLst>
                                          <p:attrName>style.visibility</p:attrName>
                                        </p:attrNameLst>
                                      </p:cBhvr>
                                      <p:to>
                                        <p:strVal val="visible"/>
                                      </p:to>
                                    </p:set>
                                    <p:animEffect transition="in" filter="fade">
                                      <p:cBhvr>
                                        <p:cTn id="23" dur="500"/>
                                        <p:tgtEl>
                                          <p:spTgt spid="624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8" grpId="0"/>
      <p:bldP spid="6247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132138" y="115888"/>
            <a:ext cx="3095625" cy="561975"/>
          </a:xfrm>
          <a:noFill/>
          <a:ln>
            <a:solidFill>
              <a:schemeClr val="tx1"/>
            </a:solidFill>
          </a:ln>
        </p:spPr>
        <p:txBody>
          <a:bodyPr/>
          <a:lstStyle/>
          <a:p>
            <a:pPr eaLnBrk="1" hangingPunct="1"/>
            <a:r>
              <a:rPr lang="de-DE" sz="3000" b="1"/>
              <a:t>Gymnasium</a:t>
            </a:r>
          </a:p>
        </p:txBody>
      </p:sp>
      <p:sp>
        <p:nvSpPr>
          <p:cNvPr id="21507" name="Text Box 3"/>
          <p:cNvSpPr txBox="1">
            <a:spLocks noChangeArrowheads="1"/>
          </p:cNvSpPr>
          <p:nvPr/>
        </p:nvSpPr>
        <p:spPr bwMode="auto">
          <a:xfrm>
            <a:off x="250825" y="908050"/>
            <a:ext cx="8461375" cy="854075"/>
          </a:xfrm>
          <a:prstGeom prst="rect">
            <a:avLst/>
          </a:prstGeom>
          <a:noFill/>
          <a:ln w="9525" algn="ctr">
            <a:noFill/>
            <a:miter lim="800000"/>
            <a:headEnd/>
            <a:tailEnd/>
          </a:ln>
        </p:spPr>
        <p:txBody>
          <a:bodyPr>
            <a:spAutoFit/>
          </a:bodyPr>
          <a:lstStyle/>
          <a:p>
            <a:pPr algn="l">
              <a:spcBef>
                <a:spcPct val="50000"/>
              </a:spcBef>
              <a:buFontTx/>
              <a:buChar char="•"/>
            </a:pPr>
            <a:r>
              <a:rPr lang="de-DE" sz="2000" b="1"/>
              <a:t> </a:t>
            </a:r>
            <a:r>
              <a:rPr lang="de-DE" sz="2000" b="1" u="sng"/>
              <a:t>Internationaler Tag der Muttersprache</a:t>
            </a:r>
          </a:p>
          <a:p>
            <a:pPr algn="l">
              <a:spcBef>
                <a:spcPct val="50000"/>
              </a:spcBef>
            </a:pPr>
            <a:r>
              <a:rPr lang="de-DE" sz="2000" b="1"/>
              <a:t> </a:t>
            </a:r>
            <a:endParaRPr lang="de-DE" sz="2000"/>
          </a:p>
        </p:txBody>
      </p:sp>
      <p:sp>
        <p:nvSpPr>
          <p:cNvPr id="63492" name="Text Box 4"/>
          <p:cNvSpPr txBox="1">
            <a:spLocks noChangeArrowheads="1"/>
          </p:cNvSpPr>
          <p:nvPr/>
        </p:nvSpPr>
        <p:spPr bwMode="auto">
          <a:xfrm>
            <a:off x="250825" y="5300663"/>
            <a:ext cx="8569325" cy="1006475"/>
          </a:xfrm>
          <a:prstGeom prst="rect">
            <a:avLst/>
          </a:prstGeom>
          <a:noFill/>
          <a:ln w="9525" algn="ctr">
            <a:noFill/>
            <a:miter lim="800000"/>
            <a:headEnd/>
            <a:tailEnd/>
          </a:ln>
        </p:spPr>
        <p:txBody>
          <a:bodyPr>
            <a:spAutoFit/>
          </a:bodyPr>
          <a:lstStyle/>
          <a:p>
            <a:pPr algn="l">
              <a:spcBef>
                <a:spcPct val="50000"/>
              </a:spcBef>
            </a:pPr>
            <a:r>
              <a:rPr lang="de-DE" sz="2000"/>
              <a:t>„Dialekt bedeutet miteinander reden. Dass es keine Dorfdeppen sind, die den bairischen Dialekt sprechen, wurde schon längst durch Statistiken bewiesen…“ (Bericht einer Schülerin)</a:t>
            </a:r>
            <a:r>
              <a:rPr lang="de-DE" sz="2000" b="1"/>
              <a:t>	</a:t>
            </a:r>
            <a:endParaRPr lang="de-DE" sz="2000"/>
          </a:p>
        </p:txBody>
      </p:sp>
      <p:pic>
        <p:nvPicPr>
          <p:cNvPr id="21509" name="Picture 7"/>
          <p:cNvPicPr>
            <a:picLocks noChangeAspect="1" noChangeArrowheads="1"/>
          </p:cNvPicPr>
          <p:nvPr/>
        </p:nvPicPr>
        <p:blipFill>
          <a:blip r:embed="rId2" cstate="print"/>
          <a:srcRect/>
          <a:stretch>
            <a:fillRect/>
          </a:stretch>
        </p:blipFill>
        <p:spPr bwMode="auto">
          <a:xfrm>
            <a:off x="1835150" y="1412875"/>
            <a:ext cx="5446713" cy="3824288"/>
          </a:xfrm>
          <a:prstGeom prst="rect">
            <a:avLst/>
          </a:prstGeom>
          <a:noFill/>
          <a:ln w="9525" algn="ctr">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3492"/>
                                        </p:tgtEl>
                                        <p:attrNameLst>
                                          <p:attrName>style.visibility</p:attrName>
                                        </p:attrNameLst>
                                      </p:cBhvr>
                                      <p:to>
                                        <p:strVal val="visible"/>
                                      </p:to>
                                    </p:set>
                                    <p:animEffect transition="in" filter="fade">
                                      <p:cBhvr>
                                        <p:cTn id="7" dur="500"/>
                                        <p:tgtEl>
                                          <p:spTgt spid="634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3132138" y="115888"/>
            <a:ext cx="3095625" cy="561975"/>
          </a:xfrm>
          <a:noFill/>
          <a:ln>
            <a:solidFill>
              <a:schemeClr val="tx1"/>
            </a:solidFill>
          </a:ln>
        </p:spPr>
        <p:txBody>
          <a:bodyPr/>
          <a:lstStyle/>
          <a:p>
            <a:pPr eaLnBrk="1" hangingPunct="1"/>
            <a:r>
              <a:rPr lang="de-DE" sz="3000" b="1"/>
              <a:t>Gymnasium</a:t>
            </a:r>
          </a:p>
        </p:txBody>
      </p:sp>
      <p:sp>
        <p:nvSpPr>
          <p:cNvPr id="23555" name="Text Box 3"/>
          <p:cNvSpPr txBox="1">
            <a:spLocks noChangeArrowheads="1"/>
          </p:cNvSpPr>
          <p:nvPr/>
        </p:nvSpPr>
        <p:spPr bwMode="auto">
          <a:xfrm>
            <a:off x="250825" y="908050"/>
            <a:ext cx="8461375" cy="1920875"/>
          </a:xfrm>
          <a:prstGeom prst="rect">
            <a:avLst/>
          </a:prstGeom>
          <a:noFill/>
          <a:ln w="9525" algn="ctr">
            <a:noFill/>
            <a:miter lim="800000"/>
            <a:headEnd/>
            <a:tailEnd/>
          </a:ln>
        </p:spPr>
        <p:txBody>
          <a:bodyPr>
            <a:spAutoFit/>
          </a:bodyPr>
          <a:lstStyle/>
          <a:p>
            <a:pPr algn="l">
              <a:spcBef>
                <a:spcPct val="50000"/>
              </a:spcBef>
            </a:pPr>
            <a:r>
              <a:rPr lang="de-DE" sz="2000" b="1" u="sng"/>
              <a:t>W-Seminar Leitfach Deutsch</a:t>
            </a:r>
          </a:p>
          <a:p>
            <a:pPr algn="l">
              <a:spcBef>
                <a:spcPct val="50000"/>
              </a:spcBef>
            </a:pPr>
            <a:r>
              <a:rPr lang="de-DE" sz="2000" b="1"/>
              <a:t>Seminararbeit „Dialektförderung zur allgemeinen Sprachförderung“</a:t>
            </a:r>
          </a:p>
          <a:p>
            <a:pPr algn="l">
              <a:spcBef>
                <a:spcPct val="50000"/>
              </a:spcBef>
            </a:pPr>
            <a:r>
              <a:rPr lang="de-DE" sz="2000"/>
              <a:t>Auszug: „…bloßes Traditionswächtertum und der Wunsch etwas lebendig zu erhalten, schließen sich aus… Dialekt kann man nicht ausstopfen und ins Museum stellen…“</a:t>
            </a:r>
            <a:r>
              <a:rPr lang="de-DE" sz="2000" b="1"/>
              <a:t> </a:t>
            </a:r>
            <a:endParaRPr lang="de-DE" sz="2000"/>
          </a:p>
        </p:txBody>
      </p:sp>
      <p:sp>
        <p:nvSpPr>
          <p:cNvPr id="65540" name="Text Box 4"/>
          <p:cNvSpPr txBox="1">
            <a:spLocks noChangeArrowheads="1"/>
          </p:cNvSpPr>
          <p:nvPr/>
        </p:nvSpPr>
        <p:spPr bwMode="auto">
          <a:xfrm>
            <a:off x="179388" y="5661025"/>
            <a:ext cx="8713787" cy="1016000"/>
          </a:xfrm>
          <a:prstGeom prst="rect">
            <a:avLst/>
          </a:prstGeom>
          <a:solidFill>
            <a:schemeClr val="accent1"/>
          </a:solidFill>
          <a:ln w="9525" algn="ctr">
            <a:solidFill>
              <a:schemeClr val="tx1"/>
            </a:solidFill>
            <a:miter lim="800000"/>
            <a:headEnd/>
            <a:tailEnd/>
          </a:ln>
        </p:spPr>
        <p:txBody>
          <a:bodyPr>
            <a:spAutoFit/>
          </a:bodyPr>
          <a:lstStyle/>
          <a:p>
            <a:pPr algn="l">
              <a:spcBef>
                <a:spcPct val="50000"/>
              </a:spcBef>
            </a:pPr>
            <a:r>
              <a:rPr lang="de-DE" sz="2000" b="1" u="sng"/>
              <a:t>Fazit:</a:t>
            </a:r>
            <a:r>
              <a:rPr lang="de-DE" sz="2000" b="1"/>
              <a:t>                                                                                                 Vielfältige Möglichkeiten am Gymnasium, Freude an der Mundart zu fördern: in (fast) allen Fächern und allen Jahrgangsstufen</a:t>
            </a:r>
            <a:endParaRPr lang="de-DE" sz="2000" b="1" u="sng"/>
          </a:p>
        </p:txBody>
      </p:sp>
      <p:pic>
        <p:nvPicPr>
          <p:cNvPr id="23557" name="Picture 6"/>
          <p:cNvPicPr>
            <a:picLocks noChangeAspect="1" noChangeArrowheads="1"/>
          </p:cNvPicPr>
          <p:nvPr/>
        </p:nvPicPr>
        <p:blipFill>
          <a:blip r:embed="rId2" cstate="print"/>
          <a:srcRect/>
          <a:stretch>
            <a:fillRect/>
          </a:stretch>
        </p:blipFill>
        <p:spPr bwMode="auto">
          <a:xfrm>
            <a:off x="2411413" y="2781300"/>
            <a:ext cx="4176712" cy="2725738"/>
          </a:xfrm>
          <a:prstGeom prst="rect">
            <a:avLst/>
          </a:prstGeom>
          <a:noFill/>
          <a:ln w="9525" algn="ctr">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5540"/>
                                        </p:tgtEl>
                                        <p:attrNameLst>
                                          <p:attrName>style.visibility</p:attrName>
                                        </p:attrNameLst>
                                      </p:cBhvr>
                                      <p:to>
                                        <p:strVal val="visible"/>
                                      </p:to>
                                    </p:set>
                                    <p:anim calcmode="lin" valueType="num">
                                      <p:cBhvr>
                                        <p:cTn id="7" dur="500" fill="hold"/>
                                        <p:tgtEl>
                                          <p:spTgt spid="65540"/>
                                        </p:tgtEl>
                                        <p:attrNameLst>
                                          <p:attrName>ppt_w</p:attrName>
                                        </p:attrNameLst>
                                      </p:cBhvr>
                                      <p:tavLst>
                                        <p:tav tm="0">
                                          <p:val>
                                            <p:fltVal val="0"/>
                                          </p:val>
                                        </p:tav>
                                        <p:tav tm="100000">
                                          <p:val>
                                            <p:strVal val="#ppt_w"/>
                                          </p:val>
                                        </p:tav>
                                      </p:tavLst>
                                    </p:anim>
                                    <p:anim calcmode="lin" valueType="num">
                                      <p:cBhvr>
                                        <p:cTn id="8" dur="500" fill="hold"/>
                                        <p:tgtEl>
                                          <p:spTgt spid="6554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323850" y="0"/>
            <a:ext cx="8424863" cy="1871663"/>
          </a:xfrm>
        </p:spPr>
        <p:txBody>
          <a:bodyPr/>
          <a:lstStyle/>
          <a:p>
            <a:pPr algn="l" eaLnBrk="1" hangingPunct="1"/>
            <a:r>
              <a:rPr lang="de-DE" sz="2000" b="1" dirty="0"/>
              <a:t>                           </a:t>
            </a:r>
            <a:r>
              <a:rPr lang="de-DE" sz="2400" b="1" u="sng" dirty="0"/>
              <a:t>Das Lesebuch bietet noch mehr</a:t>
            </a:r>
            <a:br>
              <a:rPr lang="de-DE" sz="2000" b="1" u="sng" dirty="0"/>
            </a:br>
            <a:br>
              <a:rPr lang="de-DE" sz="2000" b="1" u="sng" dirty="0"/>
            </a:br>
            <a:r>
              <a:rPr lang="de-DE" sz="2000" b="1" u="sng" dirty="0"/>
              <a:t>5 Grundsatzartikel</a:t>
            </a:r>
            <a:br>
              <a:rPr lang="de-DE" sz="2000" u="sng" dirty="0"/>
            </a:br>
            <a:br>
              <a:rPr lang="de-DE" sz="2000" dirty="0"/>
            </a:br>
            <a:endParaRPr lang="de-DE" sz="2000" b="1" u="sng" dirty="0"/>
          </a:p>
        </p:txBody>
      </p:sp>
      <p:sp>
        <p:nvSpPr>
          <p:cNvPr id="24580" name="Text Box 8"/>
          <p:cNvSpPr txBox="1">
            <a:spLocks noChangeArrowheads="1"/>
          </p:cNvSpPr>
          <p:nvPr/>
        </p:nvSpPr>
        <p:spPr bwMode="auto">
          <a:xfrm>
            <a:off x="395288" y="1557338"/>
            <a:ext cx="7705725" cy="396875"/>
          </a:xfrm>
          <a:prstGeom prst="rect">
            <a:avLst/>
          </a:prstGeom>
          <a:noFill/>
          <a:ln w="9525" algn="ctr">
            <a:noFill/>
            <a:miter lim="800000"/>
            <a:headEnd/>
            <a:tailEnd/>
          </a:ln>
        </p:spPr>
        <p:txBody>
          <a:bodyPr>
            <a:spAutoFit/>
          </a:bodyPr>
          <a:lstStyle/>
          <a:p>
            <a:pPr algn="l">
              <a:spcBef>
                <a:spcPct val="50000"/>
              </a:spcBef>
            </a:pPr>
            <a:r>
              <a:rPr lang="de-DE" sz="2000" b="1"/>
              <a:t>Prof. Ludwig Zehetner</a:t>
            </a:r>
          </a:p>
        </p:txBody>
      </p:sp>
      <p:sp>
        <p:nvSpPr>
          <p:cNvPr id="24581" name="Text Box 10"/>
          <p:cNvSpPr txBox="1">
            <a:spLocks noChangeArrowheads="1"/>
          </p:cNvSpPr>
          <p:nvPr/>
        </p:nvSpPr>
        <p:spPr bwMode="auto">
          <a:xfrm>
            <a:off x="395288" y="2349500"/>
            <a:ext cx="2374900" cy="701675"/>
          </a:xfrm>
          <a:prstGeom prst="rect">
            <a:avLst/>
          </a:prstGeom>
          <a:noFill/>
          <a:ln w="9525" algn="ctr">
            <a:noFill/>
            <a:miter lim="800000"/>
            <a:headEnd/>
            <a:tailEnd/>
          </a:ln>
        </p:spPr>
        <p:txBody>
          <a:bodyPr>
            <a:spAutoFit/>
          </a:bodyPr>
          <a:lstStyle/>
          <a:p>
            <a:pPr algn="l">
              <a:spcBef>
                <a:spcPct val="50000"/>
              </a:spcBef>
            </a:pPr>
            <a:r>
              <a:rPr lang="de-DE" sz="2000"/>
              <a:t>Binnengliederung des Bairischen </a:t>
            </a:r>
          </a:p>
        </p:txBody>
      </p:sp>
      <p:pic>
        <p:nvPicPr>
          <p:cNvPr id="24579" name="Picture 4"/>
          <p:cNvPicPr>
            <a:picLocks noGrp="1" noChangeAspect="1" noChangeArrowheads="1"/>
          </p:cNvPicPr>
          <p:nvPr>
            <p:ph type="body" idx="1"/>
          </p:nvPr>
        </p:nvPicPr>
        <p:blipFill>
          <a:blip r:embed="rId2" cstate="print"/>
          <a:srcRect/>
          <a:stretch>
            <a:fillRect/>
          </a:stretch>
        </p:blipFill>
        <p:spPr>
          <a:xfrm>
            <a:off x="3995936" y="692696"/>
            <a:ext cx="5105400" cy="5391150"/>
          </a:xfrm>
          <a:noFill/>
        </p:spPr>
      </p:pic>
      <p:pic>
        <p:nvPicPr>
          <p:cNvPr id="6" name="Grafik 5"/>
          <p:cNvPicPr/>
          <p:nvPr/>
        </p:nvPicPr>
        <p:blipFill rotWithShape="1">
          <a:blip r:embed="rId3" cstate="print">
            <a:extLst>
              <a:ext uri="{28A0092B-C50C-407E-A947-70E740481C1C}">
                <a14:useLocalDpi xmlns:a14="http://schemas.microsoft.com/office/drawing/2010/main" val="0"/>
              </a:ext>
            </a:extLst>
          </a:blip>
          <a:srcRect l="35865" t="21624" r="28346" b="71070"/>
          <a:stretch/>
        </p:blipFill>
        <p:spPr bwMode="auto">
          <a:xfrm rot="10800000">
            <a:off x="0" y="5229199"/>
            <a:ext cx="5004048" cy="1411801"/>
          </a:xfrm>
          <a:prstGeom prst="rect">
            <a:avLst/>
          </a:prstGeom>
          <a:ln>
            <a:noFill/>
          </a:ln>
          <a:extLst>
            <a:ext uri="{53640926-AAD7-44D8-BBD7-CCE9431645EC}">
              <a14:shadowObscured xmlns:a14="http://schemas.microsoft.com/office/drawing/2010/main"/>
            </a:ext>
          </a:extLst>
        </p:spPr>
      </p:pic>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323850" y="326231"/>
            <a:ext cx="8567737" cy="1143000"/>
          </a:xfrm>
        </p:spPr>
        <p:txBody>
          <a:bodyPr/>
          <a:lstStyle/>
          <a:p>
            <a:pPr eaLnBrk="1" hangingPunct="1"/>
            <a:r>
              <a:rPr lang="de-DE" sz="3200" b="1" u="sng" dirty="0"/>
              <a:t>Projekt</a:t>
            </a:r>
            <a:br>
              <a:rPr lang="de-DE" sz="1000" b="1" u="sng" dirty="0"/>
            </a:br>
            <a:br>
              <a:rPr lang="de-DE" sz="1000" b="1" u="sng" dirty="0"/>
            </a:br>
            <a:r>
              <a:rPr lang="de-DE" sz="2800" b="1" dirty="0"/>
              <a:t>„Freude an der Mundart wecken und verstärken“</a:t>
            </a:r>
          </a:p>
        </p:txBody>
      </p:sp>
      <p:sp>
        <p:nvSpPr>
          <p:cNvPr id="3075" name="Rectangle 3"/>
          <p:cNvSpPr>
            <a:spLocks noGrp="1" noChangeArrowheads="1"/>
          </p:cNvSpPr>
          <p:nvPr>
            <p:ph type="body" idx="1"/>
          </p:nvPr>
        </p:nvSpPr>
        <p:spPr>
          <a:xfrm>
            <a:off x="492918" y="3789040"/>
            <a:ext cx="8229600" cy="2044700"/>
          </a:xfrm>
        </p:spPr>
        <p:txBody>
          <a:bodyPr/>
          <a:lstStyle/>
          <a:p>
            <a:pPr eaLnBrk="1" hangingPunct="1">
              <a:buFontTx/>
              <a:buNone/>
            </a:pPr>
            <a:r>
              <a:rPr lang="de-DE" sz="2000" b="1" u="sng" dirty="0"/>
              <a:t>Ziele:</a:t>
            </a:r>
          </a:p>
          <a:p>
            <a:pPr eaLnBrk="1" hangingPunct="1"/>
            <a:r>
              <a:rPr lang="de-DE" sz="2000" dirty="0"/>
              <a:t>Sprech- und Sprachschatz der Mundart erlebbar machen</a:t>
            </a:r>
          </a:p>
          <a:p>
            <a:pPr eaLnBrk="1" hangingPunct="1"/>
            <a:r>
              <a:rPr lang="de-DE" sz="2000" dirty="0"/>
              <a:t>Anregungen aus der Praxis für die Praxis</a:t>
            </a:r>
          </a:p>
          <a:p>
            <a:pPr eaLnBrk="1" hangingPunct="1"/>
            <a:r>
              <a:rPr lang="de-DE" sz="2000" dirty="0"/>
              <a:t>Beitrag zur Umsetzung von Art. 131, Abs. 3 Bayerische Verfassung:</a:t>
            </a:r>
          </a:p>
          <a:p>
            <a:pPr eaLnBrk="1" hangingPunct="1">
              <a:buFontTx/>
              <a:buNone/>
            </a:pPr>
            <a:r>
              <a:rPr lang="de-DE" sz="2000" dirty="0"/>
              <a:t>	„…in der Liebe zur bayerischen Heimat erziehen.“</a:t>
            </a:r>
          </a:p>
        </p:txBody>
      </p:sp>
      <p:sp>
        <p:nvSpPr>
          <p:cNvPr id="5124" name="Text Box 4"/>
          <p:cNvSpPr txBox="1">
            <a:spLocks noChangeArrowheads="1"/>
          </p:cNvSpPr>
          <p:nvPr/>
        </p:nvSpPr>
        <p:spPr bwMode="auto">
          <a:xfrm>
            <a:off x="539750" y="1628775"/>
            <a:ext cx="7993063" cy="1768475"/>
          </a:xfrm>
          <a:prstGeom prst="rect">
            <a:avLst/>
          </a:prstGeom>
          <a:noFill/>
          <a:ln w="9525">
            <a:noFill/>
            <a:miter lim="800000"/>
            <a:headEnd/>
            <a:tailEnd/>
          </a:ln>
        </p:spPr>
        <p:txBody>
          <a:bodyPr>
            <a:spAutoFit/>
          </a:bodyPr>
          <a:lstStyle/>
          <a:p>
            <a:pPr algn="l">
              <a:spcBef>
                <a:spcPct val="50000"/>
              </a:spcBef>
            </a:pPr>
            <a:r>
              <a:rPr lang="de-DE" sz="2000" dirty="0">
                <a:solidFill>
                  <a:schemeClr val="tx1"/>
                </a:solidFill>
              </a:rPr>
              <a:t>Das Projekt will einen regional bezogenen Beitrag leisten, dass unsere „bairische Seele auch weiterhin in der heimatlichen Mundart Atem schöpfen kann“ (Goethe).</a:t>
            </a:r>
          </a:p>
          <a:p>
            <a:pPr algn="l">
              <a:spcBef>
                <a:spcPct val="50000"/>
              </a:spcBef>
            </a:pPr>
            <a:r>
              <a:rPr lang="de-DE" sz="2000" b="1" dirty="0">
                <a:solidFill>
                  <a:schemeClr val="tx1"/>
                </a:solidFill>
              </a:rPr>
              <a:t>Gleiches gilt selbstredend für die fränkische und schwäbische Seele.</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75">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4" name="Text Box 4"/>
          <p:cNvSpPr txBox="1">
            <a:spLocks noChangeArrowheads="1"/>
          </p:cNvSpPr>
          <p:nvPr/>
        </p:nvSpPr>
        <p:spPr bwMode="auto">
          <a:xfrm>
            <a:off x="323850" y="476250"/>
            <a:ext cx="7705725" cy="1768475"/>
          </a:xfrm>
          <a:prstGeom prst="rect">
            <a:avLst/>
          </a:prstGeom>
          <a:noFill/>
          <a:ln w="9525" algn="ctr">
            <a:noFill/>
            <a:miter lim="800000"/>
            <a:headEnd/>
            <a:tailEnd/>
          </a:ln>
        </p:spPr>
        <p:txBody>
          <a:bodyPr>
            <a:spAutoFit/>
          </a:bodyPr>
          <a:lstStyle/>
          <a:p>
            <a:pPr algn="l">
              <a:spcBef>
                <a:spcPct val="50000"/>
              </a:spcBef>
            </a:pPr>
            <a:r>
              <a:rPr lang="de-DE" sz="2000" b="1" dirty="0"/>
              <a:t>Prof. Anthony </a:t>
            </a:r>
            <a:r>
              <a:rPr lang="de-DE" sz="2000" b="1" dirty="0" err="1"/>
              <a:t>Rowley</a:t>
            </a:r>
            <a:endParaRPr lang="de-DE" sz="2000" b="1" dirty="0"/>
          </a:p>
          <a:p>
            <a:pPr algn="l">
              <a:spcBef>
                <a:spcPct val="50000"/>
              </a:spcBef>
              <a:buFontTx/>
              <a:buChar char="•"/>
            </a:pPr>
            <a:r>
              <a:rPr lang="de-DE" sz="2000" dirty="0"/>
              <a:t> Bairisch: Dialekte Altbayerns</a:t>
            </a:r>
          </a:p>
          <a:p>
            <a:pPr algn="l">
              <a:spcBef>
                <a:spcPct val="50000"/>
              </a:spcBef>
            </a:pPr>
            <a:r>
              <a:rPr lang="de-DE" sz="2000" dirty="0"/>
              <a:t>  Bayerisch: Geographisches, politisches Bayern</a:t>
            </a:r>
          </a:p>
          <a:p>
            <a:pPr algn="l">
              <a:spcBef>
                <a:spcPct val="50000"/>
              </a:spcBef>
              <a:buFontTx/>
              <a:buChar char="•"/>
            </a:pPr>
            <a:r>
              <a:rPr lang="de-DE" sz="2000" dirty="0"/>
              <a:t> Johann Andreas </a:t>
            </a:r>
            <a:r>
              <a:rPr lang="de-DE" sz="2000" dirty="0" err="1"/>
              <a:t>Schmeller</a:t>
            </a:r>
            <a:r>
              <a:rPr lang="de-DE" sz="2000" dirty="0"/>
              <a:t> (1785–1852)</a:t>
            </a:r>
          </a:p>
        </p:txBody>
      </p:sp>
      <p:sp>
        <p:nvSpPr>
          <p:cNvPr id="66565" name="Text Box 5"/>
          <p:cNvSpPr txBox="1">
            <a:spLocks noChangeArrowheads="1"/>
          </p:cNvSpPr>
          <p:nvPr/>
        </p:nvSpPr>
        <p:spPr bwMode="auto">
          <a:xfrm>
            <a:off x="250825" y="5589588"/>
            <a:ext cx="8569325" cy="1006475"/>
          </a:xfrm>
          <a:prstGeom prst="rect">
            <a:avLst/>
          </a:prstGeom>
          <a:noFill/>
          <a:ln w="9525" algn="ctr">
            <a:noFill/>
            <a:miter lim="800000"/>
            <a:headEnd/>
            <a:tailEnd/>
          </a:ln>
        </p:spPr>
        <p:txBody>
          <a:bodyPr>
            <a:spAutoFit/>
          </a:bodyPr>
          <a:lstStyle/>
          <a:p>
            <a:pPr algn="l">
              <a:spcBef>
                <a:spcPct val="50000"/>
              </a:spcBef>
              <a:buFontTx/>
              <a:buChar char="•"/>
            </a:pPr>
            <a:r>
              <a:rPr lang="de-DE" sz="2000"/>
              <a:t> Blick in die Zukunft:   „Mundarten auf dem Rückzug – Was entsteht, kann        		            sehr bairisch klingen. Entwicklung kaum 				            aufzuhalten, Sprache Spiegel der Gesellschaft.“</a:t>
            </a:r>
          </a:p>
        </p:txBody>
      </p:sp>
      <p:pic>
        <p:nvPicPr>
          <p:cNvPr id="66569" name="Picture 9"/>
          <p:cNvPicPr>
            <a:picLocks noChangeAspect="1" noChangeArrowheads="1"/>
          </p:cNvPicPr>
          <p:nvPr/>
        </p:nvPicPr>
        <p:blipFill>
          <a:blip r:embed="rId2" cstate="print"/>
          <a:srcRect/>
          <a:stretch>
            <a:fillRect/>
          </a:stretch>
        </p:blipFill>
        <p:spPr bwMode="auto">
          <a:xfrm>
            <a:off x="1908175" y="2276475"/>
            <a:ext cx="5257800" cy="3162300"/>
          </a:xfrm>
          <a:prstGeom prst="rect">
            <a:avLst/>
          </a:prstGeom>
          <a:noFill/>
          <a:ln w="9525" algn="ctr">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564">
                                            <p:txEl>
                                              <p:pRg st="3" end="3"/>
                                            </p:txEl>
                                          </p:spTgt>
                                        </p:tgtEl>
                                        <p:attrNameLst>
                                          <p:attrName>style.visibility</p:attrName>
                                        </p:attrNameLst>
                                      </p:cBhvr>
                                      <p:to>
                                        <p:strVal val="visible"/>
                                      </p:to>
                                    </p:set>
                                    <p:animEffect transition="in" filter="fade">
                                      <p:cBhvr>
                                        <p:cTn id="7" dur="500"/>
                                        <p:tgtEl>
                                          <p:spTgt spid="66564">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6569"/>
                                        </p:tgtEl>
                                        <p:attrNameLst>
                                          <p:attrName>style.visibility</p:attrName>
                                        </p:attrNameLst>
                                      </p:cBhvr>
                                      <p:to>
                                        <p:strVal val="visible"/>
                                      </p:to>
                                    </p:set>
                                    <p:animEffect transition="in" filter="fade">
                                      <p:cBhvr>
                                        <p:cTn id="10" dur="500"/>
                                        <p:tgtEl>
                                          <p:spTgt spid="6656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6565"/>
                                        </p:tgtEl>
                                        <p:attrNameLst>
                                          <p:attrName>style.visibility</p:attrName>
                                        </p:attrNameLst>
                                      </p:cBhvr>
                                      <p:to>
                                        <p:strVal val="visible"/>
                                      </p:to>
                                    </p:set>
                                    <p:animEffect transition="in" filter="fade">
                                      <p:cBhvr>
                                        <p:cTn id="15" dur="500"/>
                                        <p:tgtEl>
                                          <p:spTgt spid="665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2800" dirty="0"/>
              <a:t>Bairisch als Teil der indogermanischen Sprachenfamilie</a:t>
            </a:r>
          </a:p>
        </p:txBody>
      </p:sp>
      <p:pic>
        <p:nvPicPr>
          <p:cNvPr id="4" name="Inhaltsplatzhalter 3" descr="Scan0016.jpg"/>
          <p:cNvPicPr>
            <a:picLocks noGrp="1" noChangeAspect="1"/>
          </p:cNvPicPr>
          <p:nvPr>
            <p:ph idx="1"/>
          </p:nvPr>
        </p:nvPicPr>
        <p:blipFill>
          <a:blip r:embed="rId2" cstate="print"/>
          <a:srcRect l="8418" t="32540" r="5298" b="24638"/>
          <a:stretch>
            <a:fillRect/>
          </a:stretch>
        </p:blipFill>
        <p:spPr>
          <a:xfrm>
            <a:off x="1691680" y="1484784"/>
            <a:ext cx="5904656" cy="3888432"/>
          </a:xfrm>
        </p:spPr>
      </p:pic>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p:nvPr/>
        </p:nvPicPr>
        <p:blipFill rotWithShape="1">
          <a:blip r:embed="rId2" cstate="print">
            <a:extLst>
              <a:ext uri="{28A0092B-C50C-407E-A947-70E740481C1C}">
                <a14:useLocalDpi xmlns:a14="http://schemas.microsoft.com/office/drawing/2010/main" val="0"/>
              </a:ext>
            </a:extLst>
          </a:blip>
          <a:srcRect l="48224" t="55667" r="7170" b="6061"/>
          <a:stretch/>
        </p:blipFill>
        <p:spPr bwMode="auto">
          <a:xfrm>
            <a:off x="2051720" y="764704"/>
            <a:ext cx="4968552" cy="5355976"/>
          </a:xfrm>
          <a:prstGeom prst="rect">
            <a:avLst/>
          </a:prstGeom>
          <a:ln>
            <a:noFill/>
          </a:ln>
          <a:extLst>
            <a:ext uri="{53640926-AAD7-44D8-BBD7-CCE9431645EC}">
              <a14:shadowObscured xmlns:a14="http://schemas.microsoft.com/office/drawing/2010/main"/>
            </a:ext>
          </a:extLst>
        </p:spPr>
      </p:pic>
      <p:sp>
        <p:nvSpPr>
          <p:cNvPr id="6" name="Rectangle 2"/>
          <p:cNvSpPr>
            <a:spLocks noGrp="1" noChangeArrowheads="1"/>
          </p:cNvSpPr>
          <p:nvPr>
            <p:ph type="title"/>
          </p:nvPr>
        </p:nvSpPr>
        <p:spPr>
          <a:xfrm>
            <a:off x="2771800" y="188640"/>
            <a:ext cx="3744094" cy="908720"/>
          </a:xfrm>
        </p:spPr>
        <p:txBody>
          <a:bodyPr/>
          <a:lstStyle/>
          <a:p>
            <a:pPr algn="l" eaLnBrk="1" hangingPunct="1"/>
            <a:r>
              <a:rPr lang="de-DE" sz="2000" b="1" dirty="0"/>
              <a:t>Mundarten in Deutschland</a:t>
            </a:r>
            <a:br>
              <a:rPr lang="de-DE" sz="2000" dirty="0"/>
            </a:br>
            <a:endParaRPr lang="de-DE" sz="2000" b="1" u="sng" dirty="0"/>
          </a:p>
        </p:txBody>
      </p:sp>
      <p:sp>
        <p:nvSpPr>
          <p:cNvPr id="10" name="Rectangle 2"/>
          <p:cNvSpPr txBox="1">
            <a:spLocks noChangeArrowheads="1"/>
          </p:cNvSpPr>
          <p:nvPr/>
        </p:nvSpPr>
        <p:spPr bwMode="auto">
          <a:xfrm>
            <a:off x="5494026" y="6152030"/>
            <a:ext cx="1512329" cy="2880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eaLnBrk="1" hangingPunct="1"/>
            <a:r>
              <a:rPr lang="de-DE" sz="1400" kern="0" dirty="0"/>
              <a:t>nach G. Richter</a:t>
            </a:r>
            <a:endParaRPr lang="de-DE" sz="2000" b="1" u="sng" kern="0" dirty="0"/>
          </a:p>
        </p:txBody>
      </p:sp>
    </p:spTree>
    <p:extLst>
      <p:ext uri="{BB962C8B-B14F-4D97-AF65-F5344CB8AC3E}">
        <p14:creationId xmlns:p14="http://schemas.microsoft.com/office/powerpoint/2010/main" val="498264853"/>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1" descr="Scan0002.jpg"/>
          <p:cNvPicPr/>
          <p:nvPr/>
        </p:nvPicPr>
        <p:blipFill>
          <a:blip r:embed="rId2" cstate="print"/>
          <a:srcRect l="12342" t="13433" r="5489" b="23421"/>
          <a:stretch>
            <a:fillRect/>
          </a:stretch>
        </p:blipFill>
        <p:spPr>
          <a:xfrm>
            <a:off x="1619672" y="692993"/>
            <a:ext cx="5650185" cy="6048375"/>
          </a:xfrm>
          <a:prstGeom prst="rect">
            <a:avLst/>
          </a:prstGeom>
        </p:spPr>
      </p:pic>
      <p:sp>
        <p:nvSpPr>
          <p:cNvPr id="3" name="Rectangle 2"/>
          <p:cNvSpPr>
            <a:spLocks noGrp="1" noChangeArrowheads="1"/>
          </p:cNvSpPr>
          <p:nvPr>
            <p:ph type="title"/>
          </p:nvPr>
        </p:nvSpPr>
        <p:spPr>
          <a:xfrm>
            <a:off x="2771800" y="188640"/>
            <a:ext cx="3744094" cy="432048"/>
          </a:xfrm>
        </p:spPr>
        <p:txBody>
          <a:bodyPr/>
          <a:lstStyle/>
          <a:p>
            <a:pPr algn="l" eaLnBrk="1" hangingPunct="1"/>
            <a:r>
              <a:rPr lang="de-DE" sz="2000" b="1" dirty="0"/>
              <a:t> Mundarten in Bayern</a:t>
            </a:r>
            <a:endParaRPr lang="de-DE" sz="2000" b="1" u="sng" dirty="0"/>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0" descr="Scan0001.jpg"/>
          <p:cNvPicPr/>
          <p:nvPr/>
        </p:nvPicPr>
        <p:blipFill>
          <a:blip r:embed="rId2" cstate="print"/>
          <a:srcRect l="11205" t="16648" r="8409" b="21010"/>
          <a:stretch>
            <a:fillRect/>
          </a:stretch>
        </p:blipFill>
        <p:spPr>
          <a:xfrm>
            <a:off x="1835696" y="726330"/>
            <a:ext cx="5310718" cy="6015038"/>
          </a:xfrm>
          <a:prstGeom prst="rect">
            <a:avLst/>
          </a:prstGeom>
        </p:spPr>
      </p:pic>
      <p:sp>
        <p:nvSpPr>
          <p:cNvPr id="3" name="Rectangle 2"/>
          <p:cNvSpPr>
            <a:spLocks noGrp="1" noChangeArrowheads="1"/>
          </p:cNvSpPr>
          <p:nvPr>
            <p:ph type="title"/>
          </p:nvPr>
        </p:nvSpPr>
        <p:spPr>
          <a:xfrm>
            <a:off x="2771800" y="188640"/>
            <a:ext cx="3744094" cy="432048"/>
          </a:xfrm>
        </p:spPr>
        <p:txBody>
          <a:bodyPr/>
          <a:lstStyle/>
          <a:p>
            <a:pPr algn="l" eaLnBrk="1" hangingPunct="1"/>
            <a:r>
              <a:rPr lang="de-DE" sz="2000" b="1" dirty="0"/>
              <a:t> Mundarten in Bayern</a:t>
            </a:r>
            <a:endParaRPr lang="de-DE" sz="2000" b="1" u="sng" dirty="0"/>
          </a:p>
        </p:txBody>
      </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2" descr="Scan0003.jpg"/>
          <p:cNvPicPr/>
          <p:nvPr/>
        </p:nvPicPr>
        <p:blipFill>
          <a:blip r:embed="rId2" cstate="print"/>
          <a:srcRect l="11367" t="18370" r="5976" b="18829"/>
          <a:stretch>
            <a:fillRect/>
          </a:stretch>
        </p:blipFill>
        <p:spPr>
          <a:xfrm>
            <a:off x="1547664" y="707281"/>
            <a:ext cx="5952505" cy="6034087"/>
          </a:xfrm>
          <a:prstGeom prst="rect">
            <a:avLst/>
          </a:prstGeom>
        </p:spPr>
      </p:pic>
      <p:sp>
        <p:nvSpPr>
          <p:cNvPr id="3" name="Rectangle 2"/>
          <p:cNvSpPr>
            <a:spLocks noGrp="1" noChangeArrowheads="1"/>
          </p:cNvSpPr>
          <p:nvPr>
            <p:ph type="title"/>
          </p:nvPr>
        </p:nvSpPr>
        <p:spPr>
          <a:xfrm>
            <a:off x="2771800" y="188640"/>
            <a:ext cx="3888432" cy="432048"/>
          </a:xfrm>
        </p:spPr>
        <p:txBody>
          <a:bodyPr/>
          <a:lstStyle/>
          <a:p>
            <a:pPr algn="l" eaLnBrk="1" hangingPunct="1"/>
            <a:r>
              <a:rPr lang="de-DE" sz="2000" b="1" dirty="0"/>
              <a:t> Mundarten in Bayern</a:t>
            </a:r>
            <a:endParaRPr lang="de-DE" sz="2000" b="1" u="sng" dirty="0"/>
          </a:p>
        </p:txBody>
      </p: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2400" b="1" dirty="0"/>
              <a:t>Mundarten in Bayern</a:t>
            </a:r>
          </a:p>
        </p:txBody>
      </p:sp>
      <p:pic>
        <p:nvPicPr>
          <p:cNvPr id="4" name="Inhaltsplatzhalter 3" descr="Scan0013.jpg"/>
          <p:cNvPicPr>
            <a:picLocks noGrp="1" noChangeAspect="1"/>
          </p:cNvPicPr>
          <p:nvPr>
            <p:ph idx="1"/>
          </p:nvPr>
        </p:nvPicPr>
        <p:blipFill>
          <a:blip r:embed="rId2" cstate="print"/>
          <a:srcRect l="7265" t="30861" r="9514" b="3908"/>
          <a:stretch>
            <a:fillRect/>
          </a:stretch>
        </p:blipFill>
        <p:spPr>
          <a:xfrm>
            <a:off x="2339752" y="1124743"/>
            <a:ext cx="5040560" cy="5585485"/>
          </a:xfrm>
        </p:spPr>
      </p:pic>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2771800" y="188640"/>
            <a:ext cx="3888432" cy="432048"/>
          </a:xfrm>
        </p:spPr>
        <p:txBody>
          <a:bodyPr/>
          <a:lstStyle/>
          <a:p>
            <a:pPr algn="l" eaLnBrk="1" hangingPunct="1"/>
            <a:r>
              <a:rPr lang="de-DE" sz="2000" b="1" dirty="0"/>
              <a:t> Mundarten in Bayern</a:t>
            </a:r>
            <a:endParaRPr lang="de-DE" sz="2000" b="1" u="sng" dirty="0"/>
          </a:p>
        </p:txBody>
      </p:sp>
      <p:pic>
        <p:nvPicPr>
          <p:cNvPr id="6" name="Grafik 0" descr="Scan0012.jpg"/>
          <p:cNvPicPr/>
          <p:nvPr/>
        </p:nvPicPr>
        <p:blipFill>
          <a:blip r:embed="rId2" cstate="print"/>
          <a:srcRect l="19339" t="31345" r="826" b="6784"/>
          <a:stretch>
            <a:fillRect/>
          </a:stretch>
        </p:blipFill>
        <p:spPr>
          <a:xfrm>
            <a:off x="1979712" y="908720"/>
            <a:ext cx="4752528" cy="5038725"/>
          </a:xfrm>
          <a:prstGeom prst="rect">
            <a:avLst/>
          </a:prstGeom>
        </p:spPr>
      </p:pic>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600" dirty="0"/>
              <a:t>Erste bairische Sprachäußerungen</a:t>
            </a:r>
          </a:p>
        </p:txBody>
      </p:sp>
      <p:pic>
        <p:nvPicPr>
          <p:cNvPr id="5" name="Grafik 0" descr="Scan.jpg"/>
          <p:cNvPicPr/>
          <p:nvPr/>
        </p:nvPicPr>
        <p:blipFill>
          <a:blip r:embed="rId2" cstate="print"/>
          <a:srcRect l="7438" t="30292" r="10413" b="26433"/>
          <a:stretch>
            <a:fillRect/>
          </a:stretch>
        </p:blipFill>
        <p:spPr>
          <a:xfrm rot="10800000">
            <a:off x="899592" y="1268759"/>
            <a:ext cx="7488832" cy="5256584"/>
          </a:xfrm>
          <a:prstGeom prst="rect">
            <a:avLst/>
          </a:prstGeom>
        </p:spPr>
      </p:pic>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4"/>
          <p:cNvSpPr txBox="1">
            <a:spLocks noChangeArrowheads="1"/>
          </p:cNvSpPr>
          <p:nvPr/>
        </p:nvSpPr>
        <p:spPr bwMode="auto">
          <a:xfrm>
            <a:off x="323850" y="404813"/>
            <a:ext cx="8569325" cy="5478423"/>
          </a:xfrm>
          <a:prstGeom prst="rect">
            <a:avLst/>
          </a:prstGeom>
          <a:noFill/>
          <a:ln w="9525" algn="ctr">
            <a:noFill/>
            <a:miter lim="800000"/>
            <a:headEnd/>
            <a:tailEnd/>
          </a:ln>
        </p:spPr>
        <p:txBody>
          <a:bodyPr wrap="square">
            <a:spAutoFit/>
          </a:bodyPr>
          <a:lstStyle/>
          <a:p>
            <a:pPr algn="l">
              <a:spcBef>
                <a:spcPct val="50000"/>
              </a:spcBef>
            </a:pPr>
            <a:r>
              <a:rPr lang="de-DE" sz="2000" b="1" dirty="0"/>
              <a:t>Prof. Reinhard Wittmann</a:t>
            </a:r>
          </a:p>
          <a:p>
            <a:pPr algn="l">
              <a:spcBef>
                <a:spcPct val="50000"/>
              </a:spcBef>
            </a:pPr>
            <a:r>
              <a:rPr lang="de-DE" sz="2000" b="1" dirty="0"/>
              <a:t>Glanz und Gefährdung unserer Mundart</a:t>
            </a:r>
            <a:endParaRPr lang="de-DE" sz="2000" u="sng" dirty="0"/>
          </a:p>
          <a:p>
            <a:pPr algn="l">
              <a:spcBef>
                <a:spcPct val="50000"/>
              </a:spcBef>
              <a:buFontTx/>
              <a:buChar char="•"/>
            </a:pPr>
            <a:r>
              <a:rPr lang="de-DE" sz="2000" dirty="0"/>
              <a:t> Ansehnliche Wurzeln: Gotisch </a:t>
            </a:r>
            <a:r>
              <a:rPr lang="de-DE" sz="2000" i="1" dirty="0"/>
              <a:t>(</a:t>
            </a:r>
            <a:r>
              <a:rPr lang="de-DE" sz="2000" i="1" dirty="0" err="1"/>
              <a:t>Dult</a:t>
            </a:r>
            <a:r>
              <a:rPr lang="de-DE" sz="2000" i="1" dirty="0"/>
              <a:t>, Maut, </a:t>
            </a:r>
            <a:r>
              <a:rPr lang="de-DE" sz="2000" i="1" dirty="0" err="1"/>
              <a:t>Pfoad</a:t>
            </a:r>
            <a:r>
              <a:rPr lang="de-DE" sz="2000" i="1" dirty="0"/>
              <a:t>),</a:t>
            </a:r>
            <a:r>
              <a:rPr lang="de-DE" sz="2000" dirty="0"/>
              <a:t> Griechisch</a:t>
            </a:r>
          </a:p>
          <a:p>
            <a:pPr algn="l">
              <a:spcBef>
                <a:spcPct val="50000"/>
              </a:spcBef>
              <a:buFontTx/>
              <a:buChar char="•"/>
            </a:pPr>
            <a:endParaRPr lang="de-DE" sz="2000" dirty="0"/>
          </a:p>
          <a:p>
            <a:pPr algn="l">
              <a:spcBef>
                <a:spcPct val="50000"/>
              </a:spcBef>
              <a:buFontTx/>
              <a:buChar char="•"/>
            </a:pPr>
            <a:r>
              <a:rPr lang="de-DE" sz="2000" dirty="0"/>
              <a:t> </a:t>
            </a:r>
            <a:r>
              <a:rPr lang="de-DE" sz="2000" dirty="0" err="1"/>
              <a:t>Bajuwaren</a:t>
            </a:r>
            <a:r>
              <a:rPr lang="de-DE" sz="2000" dirty="0"/>
              <a:t> sprachlich erstmals bei lat. Autoren erwähnt:</a:t>
            </a:r>
          </a:p>
          <a:p>
            <a:pPr algn="l">
              <a:spcBef>
                <a:spcPct val="50000"/>
              </a:spcBef>
            </a:pPr>
            <a:r>
              <a:rPr lang="de-DE" sz="2000" dirty="0"/>
              <a:t>	Gote </a:t>
            </a:r>
            <a:r>
              <a:rPr lang="de-DE" sz="2000" dirty="0" err="1"/>
              <a:t>Jordanes</a:t>
            </a:r>
            <a:r>
              <a:rPr lang="de-DE" sz="2000" dirty="0"/>
              <a:t> (     552): </a:t>
            </a:r>
            <a:r>
              <a:rPr lang="de-DE" sz="2000" dirty="0" err="1"/>
              <a:t>Baibari</a:t>
            </a:r>
            <a:endParaRPr lang="de-DE" sz="2000" dirty="0"/>
          </a:p>
          <a:p>
            <a:pPr algn="l">
              <a:spcBef>
                <a:spcPct val="50000"/>
              </a:spcBef>
            </a:pPr>
            <a:r>
              <a:rPr lang="de-DE" sz="2000" dirty="0"/>
              <a:t>	</a:t>
            </a:r>
            <a:r>
              <a:rPr lang="de-DE" sz="2000" dirty="0" err="1"/>
              <a:t>Fortunatus</a:t>
            </a:r>
            <a:r>
              <a:rPr lang="de-DE" sz="2000" dirty="0"/>
              <a:t> (     um 600): </a:t>
            </a:r>
            <a:r>
              <a:rPr lang="de-DE" sz="2000" dirty="0" err="1"/>
              <a:t>Baijovarius</a:t>
            </a:r>
            <a:endParaRPr lang="de-DE" sz="2000" dirty="0"/>
          </a:p>
          <a:p>
            <a:pPr algn="l">
              <a:spcBef>
                <a:spcPct val="50000"/>
              </a:spcBef>
            </a:pPr>
            <a:endParaRPr lang="de-DE" sz="2000" dirty="0"/>
          </a:p>
          <a:p>
            <a:pPr algn="l">
              <a:spcBef>
                <a:spcPct val="50000"/>
              </a:spcBef>
            </a:pPr>
            <a:r>
              <a:rPr lang="de-DE" sz="2000" b="1" dirty="0"/>
              <a:t>Kleine Zeitreise durch über 1000 Jahre bairischer Literatur (I)</a:t>
            </a:r>
            <a:endParaRPr lang="de-DE" sz="2000" dirty="0"/>
          </a:p>
          <a:p>
            <a:pPr algn="l">
              <a:spcBef>
                <a:spcPct val="50000"/>
              </a:spcBef>
              <a:buFontTx/>
              <a:buChar char="•"/>
            </a:pPr>
            <a:r>
              <a:rPr lang="de-DE" sz="2000" dirty="0"/>
              <a:t> Abrogans (Freising 770), </a:t>
            </a:r>
            <a:r>
              <a:rPr lang="de-DE" sz="2000" dirty="0" err="1"/>
              <a:t>Wessobrunner</a:t>
            </a:r>
            <a:r>
              <a:rPr lang="de-DE" sz="2000" dirty="0"/>
              <a:t> Gebet (um 814)</a:t>
            </a:r>
          </a:p>
          <a:p>
            <a:pPr algn="l">
              <a:spcBef>
                <a:spcPct val="50000"/>
              </a:spcBef>
              <a:buFont typeface="Arial" pitchFamily="34" charset="0"/>
              <a:buChar char="•"/>
            </a:pPr>
            <a:r>
              <a:rPr lang="de-DE" sz="2000" dirty="0"/>
              <a:t> Tegernsee, </a:t>
            </a:r>
            <a:r>
              <a:rPr lang="de-DE" sz="2000" dirty="0" err="1"/>
              <a:t>Benediktbeuern</a:t>
            </a:r>
            <a:r>
              <a:rPr lang="de-DE" sz="2000" dirty="0"/>
              <a:t>, Neidhart v. </a:t>
            </a:r>
            <a:r>
              <a:rPr lang="de-DE" sz="2000" dirty="0" err="1"/>
              <a:t>Reuental</a:t>
            </a:r>
            <a:r>
              <a:rPr lang="de-DE" sz="2000" dirty="0"/>
              <a:t>, Nibelungen…</a:t>
            </a:r>
          </a:p>
          <a:p>
            <a:pPr algn="l">
              <a:spcBef>
                <a:spcPct val="50000"/>
              </a:spcBef>
            </a:pPr>
            <a:r>
              <a:rPr lang="de-DE" sz="2000" dirty="0"/>
              <a:t>   </a:t>
            </a:r>
          </a:p>
        </p:txBody>
      </p:sp>
      <p:sp>
        <p:nvSpPr>
          <p:cNvPr id="26627" name="Text Box 10"/>
          <p:cNvSpPr txBox="1">
            <a:spLocks noChangeArrowheads="1"/>
          </p:cNvSpPr>
          <p:nvPr/>
        </p:nvSpPr>
        <p:spPr bwMode="auto">
          <a:xfrm>
            <a:off x="323850" y="1700808"/>
            <a:ext cx="8642350" cy="854075"/>
          </a:xfrm>
          <a:prstGeom prst="rect">
            <a:avLst/>
          </a:prstGeom>
          <a:noFill/>
          <a:ln w="9525" algn="ctr">
            <a:noFill/>
            <a:miter lim="800000"/>
            <a:headEnd/>
            <a:tailEnd/>
          </a:ln>
        </p:spPr>
        <p:txBody>
          <a:bodyPr>
            <a:spAutoFit/>
          </a:bodyPr>
          <a:lstStyle/>
          <a:p>
            <a:pPr algn="l">
              <a:spcBef>
                <a:spcPct val="50000"/>
              </a:spcBef>
            </a:pPr>
            <a:r>
              <a:rPr lang="de-DE" sz="2000" i="1" dirty="0"/>
              <a:t>  (</a:t>
            </a:r>
            <a:r>
              <a:rPr lang="de-DE" sz="2000" i="1" dirty="0" err="1"/>
              <a:t>Irta</a:t>
            </a:r>
            <a:r>
              <a:rPr lang="de-DE" sz="2000" i="1" dirty="0"/>
              <a:t>, </a:t>
            </a:r>
            <a:r>
              <a:rPr lang="de-DE" sz="2000" i="1" dirty="0" err="1"/>
              <a:t>Pfinsta</a:t>
            </a:r>
            <a:r>
              <a:rPr lang="de-DE" sz="2000" i="1" dirty="0"/>
              <a:t>),</a:t>
            </a:r>
            <a:r>
              <a:rPr lang="de-DE" sz="2000" dirty="0"/>
              <a:t> Römisch </a:t>
            </a:r>
            <a:r>
              <a:rPr lang="de-DE" sz="2000" i="1" dirty="0"/>
              <a:t>(</a:t>
            </a:r>
            <a:r>
              <a:rPr lang="de-DE" sz="2000" i="1" dirty="0" err="1"/>
              <a:t>Gred</a:t>
            </a:r>
            <a:r>
              <a:rPr lang="de-DE" sz="2000" i="1" dirty="0"/>
              <a:t>, </a:t>
            </a:r>
            <a:r>
              <a:rPr lang="de-DE" sz="2000" i="1" dirty="0" err="1"/>
              <a:t>ankenten</a:t>
            </a:r>
            <a:r>
              <a:rPr lang="de-DE" sz="2000" i="1" dirty="0"/>
              <a:t>, aper, </a:t>
            </a:r>
            <a:r>
              <a:rPr lang="de-DE" sz="2000" i="1" dirty="0" err="1"/>
              <a:t>Bua</a:t>
            </a:r>
            <a:r>
              <a:rPr lang="de-DE" sz="2000" i="1" dirty="0"/>
              <a:t>/</a:t>
            </a:r>
            <a:r>
              <a:rPr lang="de-DE" sz="2000" i="1" dirty="0" err="1"/>
              <a:t>puer</a:t>
            </a:r>
            <a:r>
              <a:rPr lang="de-DE" sz="2000" i="1" dirty="0"/>
              <a:t>, </a:t>
            </a:r>
            <a:r>
              <a:rPr lang="de-DE" sz="2000" i="1" dirty="0" err="1"/>
              <a:t>wiah</a:t>
            </a:r>
            <a:r>
              <a:rPr lang="de-DE" sz="2000" i="1" dirty="0"/>
              <a:t>/via)</a:t>
            </a:r>
          </a:p>
          <a:p>
            <a:pPr>
              <a:spcBef>
                <a:spcPct val="50000"/>
              </a:spcBef>
            </a:pPr>
            <a:endParaRPr lang="de-DE" sz="2000" dirty="0"/>
          </a:p>
        </p:txBody>
      </p:sp>
      <p:sp>
        <p:nvSpPr>
          <p:cNvPr id="6" name="Text Box 4"/>
          <p:cNvSpPr txBox="1">
            <a:spLocks noChangeArrowheads="1"/>
          </p:cNvSpPr>
          <p:nvPr/>
        </p:nvSpPr>
        <p:spPr bwMode="auto">
          <a:xfrm>
            <a:off x="395536" y="3573016"/>
            <a:ext cx="8569325" cy="400110"/>
          </a:xfrm>
          <a:prstGeom prst="rect">
            <a:avLst/>
          </a:prstGeom>
          <a:noFill/>
          <a:ln w="9525" algn="ctr">
            <a:noFill/>
            <a:miter lim="800000"/>
            <a:headEnd/>
            <a:tailEnd/>
          </a:ln>
        </p:spPr>
        <p:txBody>
          <a:bodyPr>
            <a:spAutoFit/>
          </a:bodyPr>
          <a:lstStyle/>
          <a:p>
            <a:pPr algn="l">
              <a:spcBef>
                <a:spcPct val="50000"/>
              </a:spcBef>
            </a:pPr>
            <a:r>
              <a:rPr lang="de-DE" sz="2000" dirty="0"/>
              <a:t> </a:t>
            </a:r>
          </a:p>
        </p:txBody>
      </p:sp>
      <p:pic>
        <p:nvPicPr>
          <p:cNvPr id="2049" name="Picture 1" descr="C:\Users\Dr. Helmut Wittmann\AppData\Local\Microsoft\Windows\Temporary Internet Files\Content.IE5\GFIO6WTF\90px-Latin_cross[1].png"/>
          <p:cNvPicPr>
            <a:picLocks noChangeAspect="1" noChangeArrowheads="1"/>
          </p:cNvPicPr>
          <p:nvPr/>
        </p:nvPicPr>
        <p:blipFill>
          <a:blip r:embed="rId2" cstate="print"/>
          <a:srcRect/>
          <a:stretch>
            <a:fillRect/>
          </a:stretch>
        </p:blipFill>
        <p:spPr bwMode="auto">
          <a:xfrm>
            <a:off x="3237756" y="2780928"/>
            <a:ext cx="162018" cy="216024"/>
          </a:xfrm>
          <a:prstGeom prst="rect">
            <a:avLst/>
          </a:prstGeom>
          <a:noFill/>
        </p:spPr>
      </p:pic>
      <p:pic>
        <p:nvPicPr>
          <p:cNvPr id="9" name="Picture 1" descr="C:\Users\Dr. Helmut Wittmann\AppData\Local\Microsoft\Windows\Temporary Internet Files\Content.IE5\GFIO6WTF\90px-Latin_cross[1].png"/>
          <p:cNvPicPr>
            <a:picLocks noChangeAspect="1" noChangeArrowheads="1"/>
          </p:cNvPicPr>
          <p:nvPr/>
        </p:nvPicPr>
        <p:blipFill>
          <a:blip r:embed="rId2" cstate="print"/>
          <a:srcRect/>
          <a:stretch>
            <a:fillRect/>
          </a:stretch>
        </p:blipFill>
        <p:spPr bwMode="auto">
          <a:xfrm>
            <a:off x="2819425" y="3237359"/>
            <a:ext cx="162018" cy="216024"/>
          </a:xfrm>
          <a:prstGeom prst="rect">
            <a:avLst/>
          </a:prstGeom>
          <a:noFill/>
        </p:spPr>
      </p:pic>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68313" y="0"/>
            <a:ext cx="8229600" cy="782638"/>
          </a:xfrm>
        </p:spPr>
        <p:txBody>
          <a:bodyPr/>
          <a:lstStyle/>
          <a:p>
            <a:pPr eaLnBrk="1" hangingPunct="1"/>
            <a:r>
              <a:rPr lang="de-DE" sz="3200" b="1"/>
              <a:t>Projektmethodik</a:t>
            </a:r>
          </a:p>
        </p:txBody>
      </p:sp>
      <p:sp>
        <p:nvSpPr>
          <p:cNvPr id="6147" name="Text Box 5"/>
          <p:cNvSpPr txBox="1">
            <a:spLocks noChangeArrowheads="1"/>
          </p:cNvSpPr>
          <p:nvPr/>
        </p:nvSpPr>
        <p:spPr bwMode="auto">
          <a:xfrm>
            <a:off x="252413" y="1557338"/>
            <a:ext cx="8642350" cy="366712"/>
          </a:xfrm>
          <a:prstGeom prst="rect">
            <a:avLst/>
          </a:prstGeom>
          <a:noFill/>
          <a:ln w="9525">
            <a:noFill/>
            <a:miter lim="800000"/>
            <a:headEnd/>
            <a:tailEnd/>
          </a:ln>
        </p:spPr>
        <p:txBody>
          <a:bodyPr>
            <a:spAutoFit/>
          </a:bodyPr>
          <a:lstStyle/>
          <a:p>
            <a:pPr algn="l">
              <a:spcBef>
                <a:spcPct val="50000"/>
              </a:spcBef>
            </a:pPr>
            <a:endParaRPr lang="de-DE" sz="1800">
              <a:solidFill>
                <a:schemeClr val="tx1"/>
              </a:solidFill>
            </a:endParaRPr>
          </a:p>
        </p:txBody>
      </p:sp>
      <p:sp>
        <p:nvSpPr>
          <p:cNvPr id="6148" name="Rectangle 6"/>
          <p:cNvSpPr>
            <a:spLocks noChangeArrowheads="1"/>
          </p:cNvSpPr>
          <p:nvPr/>
        </p:nvSpPr>
        <p:spPr bwMode="auto">
          <a:xfrm>
            <a:off x="252413" y="1700213"/>
            <a:ext cx="8567737" cy="4537075"/>
          </a:xfrm>
          <a:prstGeom prst="rect">
            <a:avLst/>
          </a:prstGeom>
          <a:noFill/>
          <a:ln w="9525">
            <a:noFill/>
            <a:miter lim="800000"/>
            <a:headEnd/>
            <a:tailEnd/>
          </a:ln>
        </p:spPr>
        <p:txBody>
          <a:bodyPr anchor="ctr"/>
          <a:lstStyle/>
          <a:p>
            <a:pPr algn="l"/>
            <a:endParaRPr lang="de-DE" sz="2000" b="1"/>
          </a:p>
        </p:txBody>
      </p:sp>
      <p:sp>
        <p:nvSpPr>
          <p:cNvPr id="6149" name="Rectangle 7"/>
          <p:cNvSpPr>
            <a:spLocks noChangeArrowheads="1"/>
          </p:cNvSpPr>
          <p:nvPr/>
        </p:nvSpPr>
        <p:spPr bwMode="auto">
          <a:xfrm>
            <a:off x="252413" y="3644900"/>
            <a:ext cx="8559800" cy="366713"/>
          </a:xfrm>
          <a:prstGeom prst="rect">
            <a:avLst/>
          </a:prstGeom>
          <a:noFill/>
          <a:ln w="9525">
            <a:noFill/>
            <a:miter lim="800000"/>
            <a:headEnd/>
            <a:tailEnd/>
          </a:ln>
        </p:spPr>
        <p:txBody>
          <a:bodyPr anchor="ctr">
            <a:spAutoFit/>
          </a:bodyPr>
          <a:lstStyle/>
          <a:p>
            <a:pPr algn="l"/>
            <a:endParaRPr lang="de-DE" sz="1800">
              <a:solidFill>
                <a:schemeClr val="tx1"/>
              </a:solidFill>
            </a:endParaRPr>
          </a:p>
        </p:txBody>
      </p:sp>
      <p:sp>
        <p:nvSpPr>
          <p:cNvPr id="6150" name="Text Box 8"/>
          <p:cNvSpPr txBox="1">
            <a:spLocks noChangeArrowheads="1"/>
          </p:cNvSpPr>
          <p:nvPr/>
        </p:nvSpPr>
        <p:spPr bwMode="auto">
          <a:xfrm>
            <a:off x="252413" y="2133600"/>
            <a:ext cx="8567737" cy="366713"/>
          </a:xfrm>
          <a:prstGeom prst="rect">
            <a:avLst/>
          </a:prstGeom>
          <a:noFill/>
          <a:ln w="9525">
            <a:noFill/>
            <a:miter lim="800000"/>
            <a:headEnd/>
            <a:tailEnd/>
          </a:ln>
        </p:spPr>
        <p:txBody>
          <a:bodyPr>
            <a:spAutoFit/>
          </a:bodyPr>
          <a:lstStyle/>
          <a:p>
            <a:pPr algn="l">
              <a:spcBef>
                <a:spcPct val="50000"/>
              </a:spcBef>
            </a:pPr>
            <a:endParaRPr lang="de-DE" sz="1800">
              <a:solidFill>
                <a:schemeClr val="tx1"/>
              </a:solidFill>
            </a:endParaRPr>
          </a:p>
        </p:txBody>
      </p:sp>
      <p:sp>
        <p:nvSpPr>
          <p:cNvPr id="4105" name="Rectangle 9"/>
          <p:cNvSpPr>
            <a:spLocks noGrp="1" noChangeArrowheads="1"/>
          </p:cNvSpPr>
          <p:nvPr>
            <p:ph type="body" idx="1"/>
          </p:nvPr>
        </p:nvSpPr>
        <p:spPr>
          <a:xfrm>
            <a:off x="395288" y="549275"/>
            <a:ext cx="8229600" cy="4176713"/>
          </a:xfrm>
        </p:spPr>
        <p:txBody>
          <a:bodyPr/>
          <a:lstStyle/>
          <a:p>
            <a:pPr eaLnBrk="1" hangingPunct="1">
              <a:buFontTx/>
              <a:buNone/>
            </a:pPr>
            <a:endParaRPr lang="de-DE" sz="1200" b="1" u="sng"/>
          </a:p>
          <a:p>
            <a:pPr eaLnBrk="1" hangingPunct="1"/>
            <a:r>
              <a:rPr lang="de-DE" sz="2000"/>
              <a:t>Freiwilligkeit der Teilnahme</a:t>
            </a:r>
          </a:p>
          <a:p>
            <a:pPr eaLnBrk="1" hangingPunct="1"/>
            <a:r>
              <a:rPr lang="de-DE" sz="2000"/>
              <a:t>Pädagogischer Ansatz: Motivation - Freude</a:t>
            </a:r>
          </a:p>
          <a:p>
            <a:pPr eaLnBrk="1" hangingPunct="1"/>
            <a:r>
              <a:rPr lang="de-DE" sz="2000"/>
              <a:t>Bildungseinrichtungen übergreifend</a:t>
            </a:r>
          </a:p>
          <a:p>
            <a:pPr eaLnBrk="1" hangingPunct="1"/>
            <a:r>
              <a:rPr lang="de-DE" sz="2000"/>
              <a:t>Gegenseitiger Erfahrungsaustausch </a:t>
            </a:r>
          </a:p>
          <a:p>
            <a:pPr eaLnBrk="1" hangingPunct="1"/>
            <a:r>
              <a:rPr lang="de-DE" sz="2000"/>
              <a:t>Auf amtlichen Verordnungen aufbauend</a:t>
            </a:r>
          </a:p>
          <a:p>
            <a:pPr eaLnBrk="1" hangingPunct="1"/>
            <a:r>
              <a:rPr lang="de-DE" sz="2000"/>
              <a:t>Freie Entfaltung und Umsetzung, keine Einengung durch Vorgaben von  „oben“ und „außen“ </a:t>
            </a:r>
          </a:p>
          <a:p>
            <a:pPr eaLnBrk="1" hangingPunct="1"/>
            <a:r>
              <a:rPr lang="de-DE" sz="2000"/>
              <a:t>Laufende Dokumentation der Aktivitäten</a:t>
            </a:r>
          </a:p>
        </p:txBody>
      </p:sp>
      <p:pic>
        <p:nvPicPr>
          <p:cNvPr id="6152" name="Picture 11"/>
          <p:cNvPicPr>
            <a:picLocks noChangeAspect="1" noChangeArrowheads="1"/>
          </p:cNvPicPr>
          <p:nvPr/>
        </p:nvPicPr>
        <p:blipFill>
          <a:blip r:embed="rId2" cstate="print"/>
          <a:srcRect/>
          <a:stretch>
            <a:fillRect/>
          </a:stretch>
        </p:blipFill>
        <p:spPr bwMode="auto">
          <a:xfrm>
            <a:off x="2051050" y="3789363"/>
            <a:ext cx="4968875" cy="2832100"/>
          </a:xfrm>
          <a:prstGeom prst="rect">
            <a:avLst/>
          </a:prstGeom>
          <a:noFill/>
          <a:ln w="9525" algn="ctr">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05">
                                            <p:txEl>
                                              <p:pRg st="1" end="1"/>
                                            </p:txEl>
                                          </p:spTgt>
                                        </p:tgtEl>
                                        <p:attrNameLst>
                                          <p:attrName>style.visibility</p:attrName>
                                        </p:attrNameLst>
                                      </p:cBhvr>
                                      <p:to>
                                        <p:strVal val="visible"/>
                                      </p:to>
                                    </p:set>
                                    <p:animEffect transition="in" filter="fade">
                                      <p:cBhvr>
                                        <p:cTn id="7" dur="500"/>
                                        <p:tgtEl>
                                          <p:spTgt spid="410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05">
                                            <p:txEl>
                                              <p:pRg st="2" end="2"/>
                                            </p:txEl>
                                          </p:spTgt>
                                        </p:tgtEl>
                                        <p:attrNameLst>
                                          <p:attrName>style.visibility</p:attrName>
                                        </p:attrNameLst>
                                      </p:cBhvr>
                                      <p:to>
                                        <p:strVal val="visible"/>
                                      </p:to>
                                    </p:set>
                                    <p:animEffect transition="in" filter="fade">
                                      <p:cBhvr>
                                        <p:cTn id="12" dur="500"/>
                                        <p:tgtEl>
                                          <p:spTgt spid="410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05">
                                            <p:txEl>
                                              <p:pRg st="3" end="3"/>
                                            </p:txEl>
                                          </p:spTgt>
                                        </p:tgtEl>
                                        <p:attrNameLst>
                                          <p:attrName>style.visibility</p:attrName>
                                        </p:attrNameLst>
                                      </p:cBhvr>
                                      <p:to>
                                        <p:strVal val="visible"/>
                                      </p:to>
                                    </p:set>
                                    <p:animEffect transition="in" filter="fade">
                                      <p:cBhvr>
                                        <p:cTn id="17" dur="500"/>
                                        <p:tgtEl>
                                          <p:spTgt spid="410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105">
                                            <p:txEl>
                                              <p:pRg st="4" end="4"/>
                                            </p:txEl>
                                          </p:spTgt>
                                        </p:tgtEl>
                                        <p:attrNameLst>
                                          <p:attrName>style.visibility</p:attrName>
                                        </p:attrNameLst>
                                      </p:cBhvr>
                                      <p:to>
                                        <p:strVal val="visible"/>
                                      </p:to>
                                    </p:set>
                                    <p:animEffect transition="in" filter="fade">
                                      <p:cBhvr>
                                        <p:cTn id="22" dur="500"/>
                                        <p:tgtEl>
                                          <p:spTgt spid="410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105">
                                            <p:txEl>
                                              <p:pRg st="5" end="5"/>
                                            </p:txEl>
                                          </p:spTgt>
                                        </p:tgtEl>
                                        <p:attrNameLst>
                                          <p:attrName>style.visibility</p:attrName>
                                        </p:attrNameLst>
                                      </p:cBhvr>
                                      <p:to>
                                        <p:strVal val="visible"/>
                                      </p:to>
                                    </p:set>
                                    <p:animEffect transition="in" filter="fade">
                                      <p:cBhvr>
                                        <p:cTn id="27" dur="500"/>
                                        <p:tgtEl>
                                          <p:spTgt spid="410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105">
                                            <p:txEl>
                                              <p:pRg st="6" end="6"/>
                                            </p:txEl>
                                          </p:spTgt>
                                        </p:tgtEl>
                                        <p:attrNameLst>
                                          <p:attrName>style.visibility</p:attrName>
                                        </p:attrNameLst>
                                      </p:cBhvr>
                                      <p:to>
                                        <p:strVal val="visible"/>
                                      </p:to>
                                    </p:set>
                                    <p:animEffect transition="in" filter="fade">
                                      <p:cBhvr>
                                        <p:cTn id="32" dur="500"/>
                                        <p:tgtEl>
                                          <p:spTgt spid="410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105">
                                            <p:txEl>
                                              <p:pRg st="7" end="7"/>
                                            </p:txEl>
                                          </p:spTgt>
                                        </p:tgtEl>
                                        <p:attrNameLst>
                                          <p:attrName>style.visibility</p:attrName>
                                        </p:attrNameLst>
                                      </p:cBhvr>
                                      <p:to>
                                        <p:strVal val="visible"/>
                                      </p:to>
                                    </p:set>
                                    <p:animEffect transition="in" filter="fade">
                                      <p:cBhvr>
                                        <p:cTn id="37" dur="500"/>
                                        <p:tgtEl>
                                          <p:spTgt spid="410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Scan0004.jpg"/>
          <p:cNvPicPr/>
          <p:nvPr/>
        </p:nvPicPr>
        <p:blipFill>
          <a:blip r:embed="rId2" cstate="print">
            <a:lum contrast="2000"/>
          </a:blip>
          <a:srcRect l="10393" t="7003" r="24976" b="64409"/>
          <a:stretch>
            <a:fillRect/>
          </a:stretch>
        </p:blipFill>
        <p:spPr>
          <a:xfrm rot="5400000">
            <a:off x="-796651" y="1120179"/>
            <a:ext cx="5949280" cy="3996954"/>
          </a:xfrm>
          <a:prstGeom prst="rect">
            <a:avLst/>
          </a:prstGeom>
        </p:spPr>
      </p:pic>
      <p:pic>
        <p:nvPicPr>
          <p:cNvPr id="5" name="Picture 12"/>
          <p:cNvPicPr>
            <a:picLocks noChangeAspect="1" noChangeArrowheads="1"/>
          </p:cNvPicPr>
          <p:nvPr/>
        </p:nvPicPr>
        <p:blipFill>
          <a:blip r:embed="rId3" cstate="print"/>
          <a:srcRect/>
          <a:stretch>
            <a:fillRect/>
          </a:stretch>
        </p:blipFill>
        <p:spPr bwMode="auto">
          <a:xfrm>
            <a:off x="3923928" y="3501008"/>
            <a:ext cx="5040560" cy="3217086"/>
          </a:xfrm>
          <a:prstGeom prst="rect">
            <a:avLst/>
          </a:prstGeom>
          <a:noFill/>
          <a:ln w="9525" algn="ctr">
            <a:noFill/>
            <a:miter lim="800000"/>
            <a:headEnd/>
            <a:tailEnd/>
          </a:ln>
        </p:spPr>
      </p:pic>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4" descr="Scan0005.jpg"/>
          <p:cNvPicPr/>
          <p:nvPr/>
        </p:nvPicPr>
        <p:blipFill>
          <a:blip r:embed="rId2" cstate="print"/>
          <a:srcRect l="20299" t="8955" r="16038" b="58392"/>
          <a:stretch>
            <a:fillRect/>
          </a:stretch>
        </p:blipFill>
        <p:spPr>
          <a:xfrm>
            <a:off x="395536" y="332656"/>
            <a:ext cx="8352928" cy="6264696"/>
          </a:xfrm>
          <a:prstGeom prst="rect">
            <a:avLst/>
          </a:prstGeom>
        </p:spPr>
      </p:pic>
      <p:sp>
        <p:nvSpPr>
          <p:cNvPr id="6" name="Rechteck 5"/>
          <p:cNvSpPr/>
          <p:nvPr/>
        </p:nvSpPr>
        <p:spPr bwMode="auto">
          <a:xfrm>
            <a:off x="4139952" y="260648"/>
            <a:ext cx="1656184" cy="93610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4400" b="0" i="0" u="none" strike="noStrike" cap="none" normalizeH="0" baseline="0">
              <a:ln>
                <a:noFill/>
              </a:ln>
              <a:solidFill>
                <a:schemeClr val="tx2"/>
              </a:solidFill>
              <a:effectLst/>
              <a:latin typeface="Arial" charset="0"/>
              <a:cs typeface="Arial" charset="0"/>
            </a:endParaRPr>
          </a:p>
        </p:txBody>
      </p:sp>
      <p:sp>
        <p:nvSpPr>
          <p:cNvPr id="7" name="Rechteck 6"/>
          <p:cNvSpPr/>
          <p:nvPr/>
        </p:nvSpPr>
        <p:spPr bwMode="auto">
          <a:xfrm>
            <a:off x="4860032" y="476672"/>
            <a:ext cx="1728192" cy="93610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4400" b="0" i="0" u="none" strike="noStrike" cap="none" normalizeH="0" baseline="0">
              <a:ln>
                <a:noFill/>
              </a:ln>
              <a:solidFill>
                <a:schemeClr val="tx2"/>
              </a:solidFill>
              <a:effectLst/>
              <a:latin typeface="Arial" charset="0"/>
              <a:cs typeface="Arial" charset="0"/>
            </a:endParaRPr>
          </a:p>
        </p:txBody>
      </p:sp>
      <p:sp>
        <p:nvSpPr>
          <p:cNvPr id="9" name="Rechteck 8"/>
          <p:cNvSpPr/>
          <p:nvPr/>
        </p:nvSpPr>
        <p:spPr bwMode="auto">
          <a:xfrm>
            <a:off x="4067944" y="332656"/>
            <a:ext cx="4824536" cy="19442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4400" b="0" i="0" u="none" strike="noStrike" cap="none" normalizeH="0" baseline="0">
              <a:ln>
                <a:noFill/>
              </a:ln>
              <a:solidFill>
                <a:schemeClr val="tx2"/>
              </a:solidFill>
              <a:effectLst/>
              <a:latin typeface="Arial" charset="0"/>
              <a:cs typeface="Arial" charset="0"/>
            </a:endParaRPr>
          </a:p>
        </p:txBody>
      </p:sp>
      <p:sp>
        <p:nvSpPr>
          <p:cNvPr id="10" name="Rechteck 9"/>
          <p:cNvSpPr/>
          <p:nvPr/>
        </p:nvSpPr>
        <p:spPr bwMode="auto">
          <a:xfrm>
            <a:off x="323528" y="4653136"/>
            <a:ext cx="3456384" cy="19442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4400" b="0" i="0" u="none" strike="noStrike" cap="none" normalizeH="0" baseline="0">
              <a:ln>
                <a:noFill/>
              </a:ln>
              <a:solidFill>
                <a:schemeClr val="tx2"/>
              </a:solidFill>
              <a:effectLst/>
              <a:latin typeface="Arial" charset="0"/>
              <a:cs typeface="Arial" charset="0"/>
            </a:endParaRPr>
          </a:p>
        </p:txBody>
      </p:sp>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5" descr="Scan0006.jpg"/>
          <p:cNvPicPr/>
          <p:nvPr/>
        </p:nvPicPr>
        <p:blipFill>
          <a:blip r:embed="rId2" cstate="print"/>
          <a:srcRect l="25495" t="7463" r="35029" b="63375"/>
          <a:stretch>
            <a:fillRect/>
          </a:stretch>
        </p:blipFill>
        <p:spPr>
          <a:xfrm>
            <a:off x="1475656" y="836712"/>
            <a:ext cx="6264696" cy="5184576"/>
          </a:xfrm>
          <a:prstGeom prst="rect">
            <a:avLst/>
          </a:prstGeom>
        </p:spPr>
      </p:pic>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6" descr="Scan0007.jpg"/>
          <p:cNvPicPr/>
          <p:nvPr/>
        </p:nvPicPr>
        <p:blipFill>
          <a:blip r:embed="rId2" cstate="print"/>
          <a:srcRect l="25820" t="9759" r="30984" b="61538"/>
          <a:stretch>
            <a:fillRect/>
          </a:stretch>
        </p:blipFill>
        <p:spPr>
          <a:xfrm>
            <a:off x="2123728" y="620688"/>
            <a:ext cx="5112568" cy="5123681"/>
          </a:xfrm>
          <a:prstGeom prst="rect">
            <a:avLst/>
          </a:prstGeom>
        </p:spPr>
      </p:pic>
    </p:spTree>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323850" y="404812"/>
            <a:ext cx="7992565" cy="4555093"/>
          </a:xfrm>
          <a:prstGeom prst="rect">
            <a:avLst/>
          </a:prstGeom>
          <a:noFill/>
          <a:ln w="9525" algn="ctr">
            <a:noFill/>
            <a:miter lim="800000"/>
            <a:headEnd/>
            <a:tailEnd/>
          </a:ln>
        </p:spPr>
        <p:txBody>
          <a:bodyPr wrap="square">
            <a:spAutoFit/>
          </a:bodyPr>
          <a:lstStyle/>
          <a:p>
            <a:pPr algn="l">
              <a:spcBef>
                <a:spcPct val="50000"/>
              </a:spcBef>
            </a:pPr>
            <a:r>
              <a:rPr lang="de-DE" sz="2000" b="1" dirty="0"/>
              <a:t>Kleine Zeitreise durch über 1000 Jahre bairischer Literatur (II)</a:t>
            </a:r>
          </a:p>
          <a:p>
            <a:pPr algn="l">
              <a:spcBef>
                <a:spcPct val="50000"/>
              </a:spcBef>
            </a:pPr>
            <a:endParaRPr lang="de-DE" sz="2000" b="1" dirty="0"/>
          </a:p>
          <a:p>
            <a:pPr algn="l">
              <a:spcBef>
                <a:spcPct val="50000"/>
              </a:spcBef>
              <a:buFont typeface="Arial" pitchFamily="34" charset="0"/>
              <a:buChar char="•"/>
            </a:pPr>
            <a:r>
              <a:rPr lang="de-DE" sz="2000" dirty="0"/>
              <a:t> </a:t>
            </a:r>
            <a:r>
              <a:rPr lang="de-DE" sz="2000" dirty="0" err="1"/>
              <a:t>Aventinus</a:t>
            </a:r>
            <a:r>
              <a:rPr lang="de-DE" sz="2000" dirty="0"/>
              <a:t> (Joh. </a:t>
            </a:r>
            <a:r>
              <a:rPr lang="de-DE" sz="2000" dirty="0" err="1"/>
              <a:t>Turmair</a:t>
            </a:r>
            <a:r>
              <a:rPr lang="de-DE" sz="2000" dirty="0"/>
              <a:t> 1477-1534)</a:t>
            </a:r>
          </a:p>
          <a:p>
            <a:pPr algn="l">
              <a:spcBef>
                <a:spcPct val="50000"/>
              </a:spcBef>
              <a:buFont typeface="Arial" pitchFamily="34" charset="0"/>
              <a:buChar char="•"/>
            </a:pPr>
            <a:r>
              <a:rPr lang="de-DE" sz="2000" dirty="0"/>
              <a:t> Carl Adam Kaltenbrunner (1804-1867)</a:t>
            </a:r>
          </a:p>
          <a:p>
            <a:pPr algn="l">
              <a:spcBef>
                <a:spcPct val="50000"/>
              </a:spcBef>
              <a:buFont typeface="Arial" pitchFamily="34" charset="0"/>
              <a:buChar char="•"/>
            </a:pPr>
            <a:r>
              <a:rPr lang="de-DE" sz="2000" dirty="0"/>
              <a:t> Franz von Kobell (1803-1882)</a:t>
            </a:r>
          </a:p>
          <a:p>
            <a:pPr algn="l">
              <a:spcBef>
                <a:spcPct val="50000"/>
              </a:spcBef>
              <a:buFont typeface="Arial" pitchFamily="34" charset="0"/>
              <a:buChar char="•"/>
            </a:pPr>
            <a:r>
              <a:rPr lang="de-DE" sz="2000" dirty="0"/>
              <a:t> Ludwig Thoma (1867-1921)</a:t>
            </a:r>
          </a:p>
          <a:p>
            <a:pPr algn="l">
              <a:spcBef>
                <a:spcPct val="50000"/>
              </a:spcBef>
              <a:buFont typeface="Arial" pitchFamily="34" charset="0"/>
              <a:buChar char="•"/>
            </a:pPr>
            <a:r>
              <a:rPr lang="de-DE" sz="2000" dirty="0"/>
              <a:t> Georg </a:t>
            </a:r>
            <a:r>
              <a:rPr lang="de-DE" sz="2000" dirty="0" err="1"/>
              <a:t>Queri</a:t>
            </a:r>
            <a:r>
              <a:rPr lang="de-DE" sz="2000" dirty="0"/>
              <a:t> (1879-1919)</a:t>
            </a:r>
          </a:p>
          <a:p>
            <a:pPr algn="l">
              <a:spcBef>
                <a:spcPct val="50000"/>
              </a:spcBef>
              <a:buFont typeface="Arial" pitchFamily="34" charset="0"/>
              <a:buChar char="•"/>
            </a:pPr>
            <a:r>
              <a:rPr lang="de-DE" sz="2000" dirty="0"/>
              <a:t> Ludwig Ganghofer (1855-1920)</a:t>
            </a:r>
          </a:p>
          <a:p>
            <a:pPr algn="l">
              <a:spcBef>
                <a:spcPct val="50000"/>
              </a:spcBef>
              <a:buFont typeface="Arial" pitchFamily="34" charset="0"/>
              <a:buChar char="•"/>
            </a:pPr>
            <a:r>
              <a:rPr lang="de-DE" sz="2000" dirty="0"/>
              <a:t> Lena Christ (1881-1920)</a:t>
            </a:r>
          </a:p>
          <a:p>
            <a:pPr algn="l">
              <a:spcBef>
                <a:spcPct val="50000"/>
              </a:spcBef>
              <a:buFont typeface="Arial" pitchFamily="34" charset="0"/>
              <a:buChar char="•"/>
            </a:pPr>
            <a:r>
              <a:rPr lang="de-DE" sz="2000" dirty="0"/>
              <a:t> Helmut </a:t>
            </a:r>
            <a:r>
              <a:rPr lang="de-DE" sz="2000" dirty="0" err="1"/>
              <a:t>Zöpfl</a:t>
            </a:r>
            <a:r>
              <a:rPr lang="de-DE" sz="2000" dirty="0"/>
              <a:t> (geb. 1937)</a:t>
            </a:r>
          </a:p>
        </p:txBody>
      </p:sp>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7" descr="Scan0008.jpg"/>
          <p:cNvPicPr/>
          <p:nvPr/>
        </p:nvPicPr>
        <p:blipFill>
          <a:blip r:embed="rId2" cstate="print"/>
          <a:srcRect l="33290" t="3674" r="33420" b="52124"/>
          <a:stretch>
            <a:fillRect/>
          </a:stretch>
        </p:blipFill>
        <p:spPr>
          <a:xfrm>
            <a:off x="2843808" y="620688"/>
            <a:ext cx="3096344" cy="5688632"/>
          </a:xfrm>
          <a:prstGeom prst="rect">
            <a:avLst/>
          </a:prstGeom>
        </p:spPr>
      </p:pic>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pieren 10"/>
          <p:cNvGrpSpPr/>
          <p:nvPr/>
        </p:nvGrpSpPr>
        <p:grpSpPr>
          <a:xfrm>
            <a:off x="539552" y="260648"/>
            <a:ext cx="8280920" cy="5976664"/>
            <a:chOff x="539552" y="260648"/>
            <a:chExt cx="8280920" cy="5976664"/>
          </a:xfrm>
        </p:grpSpPr>
        <p:pic>
          <p:nvPicPr>
            <p:cNvPr id="4" name="Grafik 8" descr="Scan0009.jpg"/>
            <p:cNvPicPr/>
            <p:nvPr/>
          </p:nvPicPr>
          <p:blipFill>
            <a:blip r:embed="rId2" cstate="print"/>
            <a:srcRect l="20786" t="6315" r="18805" b="58783"/>
            <a:stretch>
              <a:fillRect/>
            </a:stretch>
          </p:blipFill>
          <p:spPr>
            <a:xfrm>
              <a:off x="611560" y="476672"/>
              <a:ext cx="8064896" cy="5760640"/>
            </a:xfrm>
            <a:prstGeom prst="rect">
              <a:avLst/>
            </a:prstGeom>
          </p:spPr>
        </p:pic>
        <p:sp>
          <p:nvSpPr>
            <p:cNvPr id="5" name="Rechteck 4"/>
            <p:cNvSpPr/>
            <p:nvPr/>
          </p:nvSpPr>
          <p:spPr bwMode="auto">
            <a:xfrm>
              <a:off x="2411760" y="476672"/>
              <a:ext cx="6408712" cy="7200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4400" b="0" i="0" u="none" strike="noStrike" cap="none" normalizeH="0" baseline="0">
                <a:ln>
                  <a:noFill/>
                </a:ln>
                <a:solidFill>
                  <a:schemeClr val="tx2"/>
                </a:solidFill>
                <a:effectLst/>
                <a:latin typeface="Arial" charset="0"/>
                <a:cs typeface="Arial" charset="0"/>
              </a:endParaRPr>
            </a:p>
          </p:txBody>
        </p:sp>
        <p:sp>
          <p:nvSpPr>
            <p:cNvPr id="6" name="Rechteck 5"/>
            <p:cNvSpPr/>
            <p:nvPr/>
          </p:nvSpPr>
          <p:spPr bwMode="auto">
            <a:xfrm>
              <a:off x="2483768" y="404664"/>
              <a:ext cx="6336704" cy="79208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4400" b="0" i="0" u="none" strike="noStrike" cap="none" normalizeH="0" baseline="0">
                <a:ln>
                  <a:noFill/>
                </a:ln>
                <a:solidFill>
                  <a:schemeClr val="tx2"/>
                </a:solidFill>
                <a:effectLst/>
                <a:latin typeface="Arial" charset="0"/>
                <a:cs typeface="Arial" charset="0"/>
              </a:endParaRPr>
            </a:p>
          </p:txBody>
        </p:sp>
        <p:sp>
          <p:nvSpPr>
            <p:cNvPr id="7" name="Rechteck 6"/>
            <p:cNvSpPr/>
            <p:nvPr/>
          </p:nvSpPr>
          <p:spPr bwMode="auto">
            <a:xfrm>
              <a:off x="3203848" y="620688"/>
              <a:ext cx="720080" cy="36004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4400" b="0" i="0" u="none" strike="noStrike" cap="none" normalizeH="0" baseline="0">
                <a:ln>
                  <a:noFill/>
                </a:ln>
                <a:solidFill>
                  <a:schemeClr val="tx2"/>
                </a:solidFill>
                <a:effectLst/>
                <a:latin typeface="Arial" charset="0"/>
                <a:cs typeface="Arial" charset="0"/>
              </a:endParaRPr>
            </a:p>
          </p:txBody>
        </p:sp>
        <p:sp>
          <p:nvSpPr>
            <p:cNvPr id="8" name="Rechteck 7"/>
            <p:cNvSpPr/>
            <p:nvPr/>
          </p:nvSpPr>
          <p:spPr bwMode="auto">
            <a:xfrm>
              <a:off x="3923928" y="260648"/>
              <a:ext cx="2232248" cy="864096"/>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4400" b="0" i="0" u="none" strike="noStrike" cap="none" normalizeH="0" baseline="0">
                <a:ln>
                  <a:noFill/>
                </a:ln>
                <a:solidFill>
                  <a:schemeClr val="tx2"/>
                </a:solidFill>
                <a:effectLst/>
                <a:latin typeface="Arial" charset="0"/>
                <a:cs typeface="Arial" charset="0"/>
              </a:endParaRPr>
            </a:p>
          </p:txBody>
        </p:sp>
        <p:sp>
          <p:nvSpPr>
            <p:cNvPr id="9" name="Rechteck 8"/>
            <p:cNvSpPr/>
            <p:nvPr/>
          </p:nvSpPr>
          <p:spPr bwMode="auto">
            <a:xfrm>
              <a:off x="1691680" y="260648"/>
              <a:ext cx="1440160" cy="57606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4400" b="0" i="0" u="none" strike="noStrike" cap="none" normalizeH="0" baseline="0">
                <a:ln>
                  <a:noFill/>
                </a:ln>
                <a:solidFill>
                  <a:schemeClr val="tx2"/>
                </a:solidFill>
                <a:effectLst/>
                <a:latin typeface="Arial" charset="0"/>
                <a:cs typeface="Arial" charset="0"/>
              </a:endParaRPr>
            </a:p>
          </p:txBody>
        </p:sp>
        <p:sp>
          <p:nvSpPr>
            <p:cNvPr id="10" name="Rechteck 9"/>
            <p:cNvSpPr/>
            <p:nvPr/>
          </p:nvSpPr>
          <p:spPr bwMode="auto">
            <a:xfrm>
              <a:off x="539552" y="413048"/>
              <a:ext cx="2744688" cy="20764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4400" b="0" i="0" u="none" strike="noStrike" cap="none" normalizeH="0" baseline="0">
                <a:ln>
                  <a:noFill/>
                </a:ln>
                <a:solidFill>
                  <a:schemeClr val="tx2"/>
                </a:solidFill>
                <a:effectLst/>
                <a:latin typeface="Arial" charset="0"/>
                <a:cs typeface="Arial" charset="0"/>
              </a:endParaRPr>
            </a:p>
          </p:txBody>
        </p:sp>
      </p:grpSp>
    </p:spTree>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ext Box 2"/>
          <p:cNvSpPr txBox="1">
            <a:spLocks noChangeArrowheads="1"/>
          </p:cNvSpPr>
          <p:nvPr/>
        </p:nvSpPr>
        <p:spPr bwMode="auto">
          <a:xfrm>
            <a:off x="250825" y="188913"/>
            <a:ext cx="7705725" cy="396875"/>
          </a:xfrm>
          <a:prstGeom prst="rect">
            <a:avLst/>
          </a:prstGeom>
          <a:noFill/>
          <a:ln w="9525" algn="ctr">
            <a:noFill/>
            <a:miter lim="800000"/>
            <a:headEnd/>
            <a:tailEnd/>
          </a:ln>
        </p:spPr>
        <p:txBody>
          <a:bodyPr>
            <a:spAutoFit/>
          </a:bodyPr>
          <a:lstStyle/>
          <a:p>
            <a:pPr algn="l">
              <a:spcBef>
                <a:spcPct val="50000"/>
              </a:spcBef>
            </a:pPr>
            <a:r>
              <a:rPr lang="de-DE" sz="2000" u="sng"/>
              <a:t>Kraft und Schönheit:</a:t>
            </a:r>
          </a:p>
        </p:txBody>
      </p:sp>
      <p:pic>
        <p:nvPicPr>
          <p:cNvPr id="1028" name="Picture 4"/>
          <p:cNvPicPr>
            <a:picLocks noChangeAspect="1" noChangeArrowheads="1"/>
          </p:cNvPicPr>
          <p:nvPr/>
        </p:nvPicPr>
        <p:blipFill>
          <a:blip r:embed="rId3" cstate="print"/>
          <a:srcRect/>
          <a:stretch>
            <a:fillRect/>
          </a:stretch>
        </p:blipFill>
        <p:spPr bwMode="auto">
          <a:xfrm>
            <a:off x="3635375" y="260350"/>
            <a:ext cx="2628900" cy="2463800"/>
          </a:xfrm>
          <a:prstGeom prst="rect">
            <a:avLst/>
          </a:prstGeom>
          <a:noFill/>
          <a:ln w="9525" algn="ctr">
            <a:noFill/>
            <a:miter lim="800000"/>
            <a:headEnd/>
            <a:tailEnd/>
          </a:ln>
        </p:spPr>
      </p:pic>
      <p:sp>
        <p:nvSpPr>
          <p:cNvPr id="68613" name="Text Box 5"/>
          <p:cNvSpPr txBox="1">
            <a:spLocks noChangeArrowheads="1"/>
          </p:cNvSpPr>
          <p:nvPr/>
        </p:nvSpPr>
        <p:spPr bwMode="auto">
          <a:xfrm>
            <a:off x="250825" y="2636838"/>
            <a:ext cx="8642350" cy="854075"/>
          </a:xfrm>
          <a:prstGeom prst="rect">
            <a:avLst/>
          </a:prstGeom>
          <a:noFill/>
          <a:ln w="9525" algn="ctr">
            <a:noFill/>
            <a:miter lim="800000"/>
            <a:headEnd/>
            <a:tailEnd/>
          </a:ln>
        </p:spPr>
        <p:txBody>
          <a:bodyPr>
            <a:spAutoFit/>
          </a:bodyPr>
          <a:lstStyle/>
          <a:p>
            <a:pPr algn="l">
              <a:spcBef>
                <a:spcPct val="50000"/>
              </a:spcBef>
            </a:pPr>
            <a:r>
              <a:rPr lang="de-DE" sz="2000" u="sng"/>
              <a:t>Möglichkeiten nutzen oder vergeben:</a:t>
            </a:r>
          </a:p>
          <a:p>
            <a:pPr algn="l">
              <a:spcBef>
                <a:spcPct val="50000"/>
              </a:spcBef>
              <a:buFontTx/>
              <a:buChar char="•"/>
            </a:pPr>
            <a:r>
              <a:rPr lang="de-DE" sz="2000"/>
              <a:t> Eltern: </a:t>
            </a:r>
            <a:r>
              <a:rPr lang="de-DE" sz="2000" i="1"/>
              <a:t>„Kindern Dialekt als Herzstück ihres Heimatgefühls vermitteln, sie</a:t>
            </a:r>
          </a:p>
        </p:txBody>
      </p:sp>
      <p:graphicFrame>
        <p:nvGraphicFramePr>
          <p:cNvPr id="1026" name="Object 6"/>
          <p:cNvGraphicFramePr>
            <a:graphicFrameLocks noGrp="1" noChangeAspect="1"/>
          </p:cNvGraphicFramePr>
          <p:nvPr>
            <p:ph/>
          </p:nvPr>
        </p:nvGraphicFramePr>
        <p:xfrm>
          <a:off x="1547813" y="1196975"/>
          <a:ext cx="6072187" cy="4051300"/>
        </p:xfrm>
        <a:graphic>
          <a:graphicData uri="http://schemas.openxmlformats.org/presentationml/2006/ole">
            <mc:AlternateContent xmlns:mc="http://schemas.openxmlformats.org/markup-compatibility/2006">
              <mc:Choice xmlns:v="urn:schemas-microsoft-com:vml" Requires="v">
                <p:oleObj spid="_x0000_s1041" name="Diagramm" r:id="rId4" imgW="6096075" imgH="4067089" progId="MSGraph.Chart.8">
                  <p:embed followColorScheme="full"/>
                </p:oleObj>
              </mc:Choice>
              <mc:Fallback>
                <p:oleObj name="Diagramm" r:id="rId4" imgW="6096075" imgH="4067089" progId="MSGraph.Chart.8">
                  <p:embed followColorScheme="full"/>
                  <p:pic>
                    <p:nvPicPr>
                      <p:cNvPr id="0" name="Picture 8"/>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7813" y="1196975"/>
                        <a:ext cx="6072187" cy="4051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8617" name="Text Box 9"/>
          <p:cNvSpPr txBox="1">
            <a:spLocks noChangeArrowheads="1"/>
          </p:cNvSpPr>
          <p:nvPr/>
        </p:nvSpPr>
        <p:spPr bwMode="auto">
          <a:xfrm>
            <a:off x="395288" y="3429000"/>
            <a:ext cx="3889375" cy="396875"/>
          </a:xfrm>
          <a:prstGeom prst="rect">
            <a:avLst/>
          </a:prstGeom>
          <a:noFill/>
          <a:ln w="9525" algn="ctr">
            <a:noFill/>
            <a:miter lim="800000"/>
            <a:headEnd/>
            <a:tailEnd/>
          </a:ln>
        </p:spPr>
        <p:txBody>
          <a:bodyPr>
            <a:spAutoFit/>
          </a:bodyPr>
          <a:lstStyle/>
          <a:p>
            <a:pPr algn="l">
              <a:spcBef>
                <a:spcPct val="50000"/>
              </a:spcBef>
            </a:pPr>
            <a:r>
              <a:rPr lang="de-DE" sz="2000" i="1"/>
              <a:t>stolz darauf machen…“</a:t>
            </a:r>
            <a:endParaRPr lang="de-DE" sz="2000"/>
          </a:p>
        </p:txBody>
      </p:sp>
      <p:pic>
        <p:nvPicPr>
          <p:cNvPr id="68618" name="Picture 10"/>
          <p:cNvPicPr>
            <a:picLocks noChangeAspect="1" noChangeArrowheads="1"/>
          </p:cNvPicPr>
          <p:nvPr/>
        </p:nvPicPr>
        <p:blipFill>
          <a:blip r:embed="rId6" cstate="print"/>
          <a:srcRect/>
          <a:stretch>
            <a:fillRect/>
          </a:stretch>
        </p:blipFill>
        <p:spPr bwMode="auto">
          <a:xfrm>
            <a:off x="3132138" y="3644900"/>
            <a:ext cx="4321175" cy="2957513"/>
          </a:xfrm>
          <a:prstGeom prst="rect">
            <a:avLst/>
          </a:prstGeom>
          <a:noFill/>
          <a:ln w="9525" algn="ctr">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618"/>
                                        </p:tgtEl>
                                        <p:attrNameLst>
                                          <p:attrName>style.visibility</p:attrName>
                                        </p:attrNameLst>
                                      </p:cBhvr>
                                      <p:to>
                                        <p:strVal val="visible"/>
                                      </p:to>
                                    </p:set>
                                    <p:animEffect transition="in" filter="fade">
                                      <p:cBhvr>
                                        <p:cTn id="7" dur="500"/>
                                        <p:tgtEl>
                                          <p:spTgt spid="686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8613"/>
                                        </p:tgtEl>
                                        <p:attrNameLst>
                                          <p:attrName>style.visibility</p:attrName>
                                        </p:attrNameLst>
                                      </p:cBhvr>
                                      <p:to>
                                        <p:strVal val="visible"/>
                                      </p:to>
                                    </p:set>
                                    <p:animEffect transition="in" filter="fade">
                                      <p:cBhvr>
                                        <p:cTn id="10" dur="500"/>
                                        <p:tgtEl>
                                          <p:spTgt spid="686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8617"/>
                                        </p:tgtEl>
                                        <p:attrNameLst>
                                          <p:attrName>style.visibility</p:attrName>
                                        </p:attrNameLst>
                                      </p:cBhvr>
                                      <p:to>
                                        <p:strVal val="visible"/>
                                      </p:to>
                                    </p:set>
                                    <p:animEffect transition="in" filter="fade">
                                      <p:cBhvr>
                                        <p:cTn id="13" dur="500"/>
                                        <p:tgtEl>
                                          <p:spTgt spid="686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3" grpId="0"/>
      <p:bldP spid="6861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323850" y="476250"/>
            <a:ext cx="7705725" cy="1158875"/>
          </a:xfrm>
          <a:prstGeom prst="rect">
            <a:avLst/>
          </a:prstGeom>
          <a:noFill/>
          <a:ln w="9525" algn="ctr">
            <a:noFill/>
            <a:miter lim="800000"/>
            <a:headEnd/>
            <a:tailEnd/>
          </a:ln>
        </p:spPr>
        <p:txBody>
          <a:bodyPr>
            <a:spAutoFit/>
          </a:bodyPr>
          <a:lstStyle/>
          <a:p>
            <a:pPr algn="l">
              <a:spcBef>
                <a:spcPct val="50000"/>
              </a:spcBef>
            </a:pPr>
            <a:r>
              <a:rPr lang="de-DE" sz="2000" b="1"/>
              <a:t>Gerald Huber: Bairisch ist Hochdeutsch</a:t>
            </a:r>
            <a:endParaRPr lang="de-DE" sz="2000"/>
          </a:p>
          <a:p>
            <a:pPr algn="l">
              <a:spcBef>
                <a:spcPct val="50000"/>
              </a:spcBef>
            </a:pPr>
            <a:r>
              <a:rPr lang="de-DE" sz="2000"/>
              <a:t>J.W. Goethe hat sein Frankfurterisch auch in Leipzig und Weimar gesprochen. </a:t>
            </a:r>
            <a:endParaRPr lang="de-DE" sz="2000" b="1"/>
          </a:p>
        </p:txBody>
      </p:sp>
      <p:sp>
        <p:nvSpPr>
          <p:cNvPr id="71683" name="Text Box 3"/>
          <p:cNvSpPr txBox="1">
            <a:spLocks noChangeArrowheads="1"/>
          </p:cNvSpPr>
          <p:nvPr/>
        </p:nvSpPr>
        <p:spPr bwMode="auto">
          <a:xfrm>
            <a:off x="250825" y="5229225"/>
            <a:ext cx="8569325" cy="396875"/>
          </a:xfrm>
          <a:prstGeom prst="rect">
            <a:avLst/>
          </a:prstGeom>
          <a:noFill/>
          <a:ln w="9525" algn="ctr">
            <a:noFill/>
            <a:miter lim="800000"/>
            <a:headEnd/>
            <a:tailEnd/>
          </a:ln>
        </p:spPr>
        <p:txBody>
          <a:bodyPr>
            <a:spAutoFit/>
          </a:bodyPr>
          <a:lstStyle/>
          <a:p>
            <a:pPr algn="l">
              <a:spcBef>
                <a:spcPct val="50000"/>
              </a:spcBef>
            </a:pPr>
            <a:r>
              <a:rPr lang="de-DE" sz="2000" i="1"/>
              <a:t>„Wer unsere Sprache abwertet, trifft uns in unserem tiefsten Innern“.</a:t>
            </a:r>
          </a:p>
        </p:txBody>
      </p:sp>
      <p:sp>
        <p:nvSpPr>
          <p:cNvPr id="71686" name="Text Box 6"/>
          <p:cNvSpPr txBox="1">
            <a:spLocks noChangeArrowheads="1"/>
          </p:cNvSpPr>
          <p:nvPr/>
        </p:nvSpPr>
        <p:spPr bwMode="auto">
          <a:xfrm>
            <a:off x="7343775" y="5516563"/>
            <a:ext cx="1800225" cy="396875"/>
          </a:xfrm>
          <a:prstGeom prst="rect">
            <a:avLst/>
          </a:prstGeom>
          <a:noFill/>
          <a:ln w="9525" algn="ctr">
            <a:noFill/>
            <a:miter lim="800000"/>
            <a:headEnd/>
            <a:tailEnd/>
          </a:ln>
        </p:spPr>
        <p:txBody>
          <a:bodyPr>
            <a:spAutoFit/>
          </a:bodyPr>
          <a:lstStyle/>
          <a:p>
            <a:pPr>
              <a:spcBef>
                <a:spcPct val="50000"/>
              </a:spcBef>
            </a:pPr>
            <a:r>
              <a:rPr lang="de-DE" sz="2000"/>
              <a:t>G.Huber</a:t>
            </a:r>
          </a:p>
        </p:txBody>
      </p:sp>
      <p:pic>
        <p:nvPicPr>
          <p:cNvPr id="28677" name="Picture 8"/>
          <p:cNvPicPr>
            <a:picLocks noChangeAspect="1" noChangeArrowheads="1"/>
          </p:cNvPicPr>
          <p:nvPr/>
        </p:nvPicPr>
        <p:blipFill>
          <a:blip r:embed="rId2" cstate="print"/>
          <a:srcRect/>
          <a:stretch>
            <a:fillRect/>
          </a:stretch>
        </p:blipFill>
        <p:spPr bwMode="auto">
          <a:xfrm>
            <a:off x="395288" y="1916113"/>
            <a:ext cx="3287712" cy="2711450"/>
          </a:xfrm>
          <a:prstGeom prst="rect">
            <a:avLst/>
          </a:prstGeom>
          <a:noFill/>
          <a:ln w="9525" algn="ctr">
            <a:noFill/>
            <a:miter lim="800000"/>
            <a:headEnd/>
            <a:tailEnd/>
          </a:ln>
        </p:spPr>
      </p:pic>
      <p:sp>
        <p:nvSpPr>
          <p:cNvPr id="71689" name="Rectangle 9"/>
          <p:cNvSpPr>
            <a:spLocks noChangeArrowheads="1"/>
          </p:cNvSpPr>
          <p:nvPr/>
        </p:nvSpPr>
        <p:spPr bwMode="auto">
          <a:xfrm>
            <a:off x="3779838" y="2420938"/>
            <a:ext cx="5040312" cy="1311275"/>
          </a:xfrm>
          <a:prstGeom prst="rect">
            <a:avLst/>
          </a:prstGeom>
          <a:noFill/>
          <a:ln w="9525" algn="ctr">
            <a:noFill/>
            <a:miter lim="800000"/>
            <a:headEnd/>
            <a:tailEnd/>
          </a:ln>
        </p:spPr>
        <p:txBody>
          <a:bodyPr>
            <a:spAutoFit/>
          </a:bodyPr>
          <a:lstStyle/>
          <a:p>
            <a:pPr>
              <a:spcBef>
                <a:spcPct val="50000"/>
              </a:spcBef>
            </a:pPr>
            <a:r>
              <a:rPr lang="de-DE" sz="2000" u="sng"/>
              <a:t>Folgen:</a:t>
            </a:r>
            <a:r>
              <a:rPr lang="de-DE" sz="2000"/>
              <a:t> Strenger Verweis der dortigen Gebildeten und Verunsicherung            </a:t>
            </a:r>
            <a:r>
              <a:rPr lang="de-DE" sz="2000" i="1"/>
              <a:t>(„Ich fühlte mich in meinem Innersten paralysiert“)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689"/>
                                        </p:tgtEl>
                                        <p:attrNameLst>
                                          <p:attrName>style.visibility</p:attrName>
                                        </p:attrNameLst>
                                      </p:cBhvr>
                                      <p:to>
                                        <p:strVal val="visible"/>
                                      </p:to>
                                    </p:set>
                                    <p:animEffect transition="in" filter="fade">
                                      <p:cBhvr>
                                        <p:cTn id="7" dur="500"/>
                                        <p:tgtEl>
                                          <p:spTgt spid="7168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1683"/>
                                        </p:tgtEl>
                                        <p:attrNameLst>
                                          <p:attrName>style.visibility</p:attrName>
                                        </p:attrNameLst>
                                      </p:cBhvr>
                                      <p:to>
                                        <p:strVal val="visible"/>
                                      </p:to>
                                    </p:set>
                                    <p:animEffect transition="in" filter="fade">
                                      <p:cBhvr>
                                        <p:cTn id="12" dur="500"/>
                                        <p:tgtEl>
                                          <p:spTgt spid="71683"/>
                                        </p:tgtEl>
                                      </p:cBhvr>
                                    </p:animEffect>
                                  </p:childTnLst>
                                </p:cTn>
                              </p:par>
                              <p:par>
                                <p:cTn id="13" presetID="10" presetClass="entr" presetSubtype="0" fill="hold" nodeType="withEffect">
                                  <p:stCondLst>
                                    <p:cond delay="0"/>
                                  </p:stCondLst>
                                  <p:childTnLst>
                                    <p:set>
                                      <p:cBhvr>
                                        <p:cTn id="14" dur="1" fill="hold">
                                          <p:stCondLst>
                                            <p:cond delay="0"/>
                                          </p:stCondLst>
                                        </p:cTn>
                                        <p:tgtEl>
                                          <p:spTgt spid="71686">
                                            <p:txEl>
                                              <p:pRg st="0" end="0"/>
                                            </p:txEl>
                                          </p:spTgt>
                                        </p:tgtEl>
                                        <p:attrNameLst>
                                          <p:attrName>style.visibility</p:attrName>
                                        </p:attrNameLst>
                                      </p:cBhvr>
                                      <p:to>
                                        <p:strVal val="visible"/>
                                      </p:to>
                                    </p:set>
                                    <p:animEffect transition="in" filter="fade">
                                      <p:cBhvr>
                                        <p:cTn id="15" dur="500"/>
                                        <p:tgtEl>
                                          <p:spTgt spid="7168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p:bldP spid="7168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68313" y="0"/>
            <a:ext cx="8229600" cy="765175"/>
          </a:xfrm>
        </p:spPr>
        <p:txBody>
          <a:bodyPr/>
          <a:lstStyle/>
          <a:p>
            <a:pPr eaLnBrk="1" hangingPunct="1"/>
            <a:r>
              <a:rPr lang="de-DE" sz="2800" b="1"/>
              <a:t>30 Einzelbeiträge aus „berufenem Munde“</a:t>
            </a:r>
            <a:r>
              <a:rPr lang="de-DE" sz="1800"/>
              <a:t> </a:t>
            </a:r>
          </a:p>
        </p:txBody>
      </p:sp>
      <p:sp>
        <p:nvSpPr>
          <p:cNvPr id="29699" name="Text Box 5"/>
          <p:cNvSpPr txBox="1">
            <a:spLocks noChangeArrowheads="1"/>
          </p:cNvSpPr>
          <p:nvPr/>
        </p:nvSpPr>
        <p:spPr bwMode="auto">
          <a:xfrm>
            <a:off x="250825" y="908050"/>
            <a:ext cx="8569325" cy="1463675"/>
          </a:xfrm>
          <a:prstGeom prst="rect">
            <a:avLst/>
          </a:prstGeom>
          <a:noFill/>
          <a:ln w="9525" algn="ctr">
            <a:noFill/>
            <a:miter lim="800000"/>
            <a:headEnd/>
            <a:tailEnd/>
          </a:ln>
        </p:spPr>
        <p:txBody>
          <a:bodyPr>
            <a:spAutoFit/>
          </a:bodyPr>
          <a:lstStyle/>
          <a:p>
            <a:pPr algn="l">
              <a:spcBef>
                <a:spcPct val="50000"/>
              </a:spcBef>
            </a:pPr>
            <a:r>
              <a:rPr lang="de-DE" sz="2000" b="1"/>
              <a:t>Susanne Breit-Keßler, Regionalbischöfin</a:t>
            </a:r>
          </a:p>
          <a:p>
            <a:pPr algn="l">
              <a:spcBef>
                <a:spcPct val="50000"/>
              </a:spcBef>
            </a:pPr>
            <a:r>
              <a:rPr lang="de-DE" sz="2000" i="1"/>
              <a:t>„Mundart in der Rede, einer Andacht oder Predigt zeigt: Wer da redet, der redet nicht allein mit dem Hirn, sondern mitten aus dem Herzen. Es ist echt, vollkommen und authentisch, denn die Mundart bricht sich Bahn.“</a:t>
            </a:r>
          </a:p>
        </p:txBody>
      </p:sp>
      <p:pic>
        <p:nvPicPr>
          <p:cNvPr id="29700" name="Picture 6"/>
          <p:cNvPicPr>
            <a:picLocks noChangeAspect="1" noChangeArrowheads="1"/>
          </p:cNvPicPr>
          <p:nvPr/>
        </p:nvPicPr>
        <p:blipFill>
          <a:blip r:embed="rId2" cstate="print"/>
          <a:srcRect/>
          <a:stretch>
            <a:fillRect/>
          </a:stretch>
        </p:blipFill>
        <p:spPr bwMode="auto">
          <a:xfrm>
            <a:off x="971550" y="2463800"/>
            <a:ext cx="7200900" cy="4186238"/>
          </a:xfrm>
          <a:prstGeom prst="rect">
            <a:avLst/>
          </a:prstGeom>
          <a:noFill/>
          <a:ln w="9525" algn="ctr">
            <a:noFill/>
            <a:miter lim="800000"/>
            <a:headEnd/>
            <a:tailEnd/>
          </a:ln>
        </p:spPr>
      </p:pic>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68313" y="0"/>
            <a:ext cx="8229600" cy="777875"/>
          </a:xfrm>
        </p:spPr>
        <p:txBody>
          <a:bodyPr/>
          <a:lstStyle/>
          <a:p>
            <a:pPr eaLnBrk="1" hangingPunct="1"/>
            <a:r>
              <a:rPr lang="de-DE" sz="3200" b="1" u="sng"/>
              <a:t>Projektergebnisse (1)</a:t>
            </a:r>
            <a:endParaRPr lang="de-DE" sz="2000"/>
          </a:p>
        </p:txBody>
      </p:sp>
      <p:sp>
        <p:nvSpPr>
          <p:cNvPr id="5123" name="Rectangle 3"/>
          <p:cNvSpPr>
            <a:spLocks noGrp="1" noChangeArrowheads="1"/>
          </p:cNvSpPr>
          <p:nvPr>
            <p:ph type="body" idx="1"/>
          </p:nvPr>
        </p:nvSpPr>
        <p:spPr>
          <a:xfrm>
            <a:off x="323850" y="692150"/>
            <a:ext cx="8229600" cy="2520950"/>
          </a:xfrm>
        </p:spPr>
        <p:txBody>
          <a:bodyPr/>
          <a:lstStyle/>
          <a:p>
            <a:pPr eaLnBrk="1" hangingPunct="1"/>
            <a:r>
              <a:rPr lang="de-DE" sz="2000"/>
              <a:t>Wertschätzung gegenüber Mundart und Mundartsprechern durch Eltern und Pädagogen</a:t>
            </a:r>
          </a:p>
          <a:p>
            <a:pPr eaLnBrk="1" hangingPunct="1"/>
            <a:r>
              <a:rPr lang="de-DE" sz="2000"/>
              <a:t>Wertvoller Rahmen: Erziehungs- und Bildungsplan (BEP) und Lehrpläne aller Schularten</a:t>
            </a:r>
          </a:p>
          <a:p>
            <a:pPr eaLnBrk="1" hangingPunct="1"/>
            <a:r>
              <a:rPr lang="de-DE" sz="2000"/>
              <a:t>Entfaltung in Spiel und gezielter Unterweisung (Kindergarten) sowie im Unterricht, außerunterrichtlich und außerschulisch (Schule) </a:t>
            </a:r>
          </a:p>
          <a:p>
            <a:pPr eaLnBrk="1" hangingPunct="1"/>
            <a:r>
              <a:rPr lang="de-DE" sz="2000"/>
              <a:t>Kindergarten- und Schuljahr / Brauchtum</a:t>
            </a:r>
          </a:p>
        </p:txBody>
      </p:sp>
      <p:pic>
        <p:nvPicPr>
          <p:cNvPr id="7172" name="Picture 4"/>
          <p:cNvPicPr>
            <a:picLocks noChangeAspect="1" noChangeArrowheads="1"/>
          </p:cNvPicPr>
          <p:nvPr/>
        </p:nvPicPr>
        <p:blipFill>
          <a:blip r:embed="rId2" cstate="print"/>
          <a:srcRect/>
          <a:stretch>
            <a:fillRect/>
          </a:stretch>
        </p:blipFill>
        <p:spPr bwMode="auto">
          <a:xfrm>
            <a:off x="2195513" y="3141663"/>
            <a:ext cx="4751387" cy="3563937"/>
          </a:xfrm>
          <a:prstGeom prst="rect">
            <a:avLst/>
          </a:prstGeom>
          <a:noFill/>
          <a:ln w="9525" algn="ctr">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fade">
                                      <p:cBhvr>
                                        <p:cTn id="7" dur="500"/>
                                        <p:tgtEl>
                                          <p:spTgt spid="51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3">
                                            <p:txEl>
                                              <p:pRg st="1" end="1"/>
                                            </p:txEl>
                                          </p:spTgt>
                                        </p:tgtEl>
                                        <p:attrNameLst>
                                          <p:attrName>style.visibility</p:attrName>
                                        </p:attrNameLst>
                                      </p:cBhvr>
                                      <p:to>
                                        <p:strVal val="visible"/>
                                      </p:to>
                                    </p:set>
                                    <p:animEffect transition="in" filter="fade">
                                      <p:cBhvr>
                                        <p:cTn id="12" dur="500"/>
                                        <p:tgtEl>
                                          <p:spTgt spid="51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23">
                                            <p:txEl>
                                              <p:pRg st="2" end="2"/>
                                            </p:txEl>
                                          </p:spTgt>
                                        </p:tgtEl>
                                        <p:attrNameLst>
                                          <p:attrName>style.visibility</p:attrName>
                                        </p:attrNameLst>
                                      </p:cBhvr>
                                      <p:to>
                                        <p:strVal val="visible"/>
                                      </p:to>
                                    </p:set>
                                    <p:animEffect transition="in" filter="fade">
                                      <p:cBhvr>
                                        <p:cTn id="17" dur="500"/>
                                        <p:tgtEl>
                                          <p:spTgt spid="512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123">
                                            <p:txEl>
                                              <p:pRg st="3" end="3"/>
                                            </p:txEl>
                                          </p:spTgt>
                                        </p:tgtEl>
                                        <p:attrNameLst>
                                          <p:attrName>style.visibility</p:attrName>
                                        </p:attrNameLst>
                                      </p:cBhvr>
                                      <p:to>
                                        <p:strVal val="visible"/>
                                      </p:to>
                                    </p:set>
                                    <p:animEffect transition="in" filter="fade">
                                      <p:cBhvr>
                                        <p:cTn id="22" dur="500"/>
                                        <p:tgtEl>
                                          <p:spTgt spid="51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3"/>
          <p:cNvSpPr txBox="1">
            <a:spLocks noChangeArrowheads="1"/>
          </p:cNvSpPr>
          <p:nvPr/>
        </p:nvSpPr>
        <p:spPr bwMode="auto">
          <a:xfrm>
            <a:off x="250825" y="260350"/>
            <a:ext cx="8569325" cy="1158875"/>
          </a:xfrm>
          <a:prstGeom prst="rect">
            <a:avLst/>
          </a:prstGeom>
          <a:noFill/>
          <a:ln w="9525" algn="ctr">
            <a:noFill/>
            <a:miter lim="800000"/>
            <a:headEnd/>
            <a:tailEnd/>
          </a:ln>
        </p:spPr>
        <p:txBody>
          <a:bodyPr>
            <a:spAutoFit/>
          </a:bodyPr>
          <a:lstStyle/>
          <a:p>
            <a:pPr algn="l">
              <a:spcBef>
                <a:spcPct val="50000"/>
              </a:spcBef>
            </a:pPr>
            <a:r>
              <a:rPr lang="de-DE" sz="2000" b="1"/>
              <a:t>Annette Thoma (1886 – 1974)</a:t>
            </a:r>
          </a:p>
          <a:p>
            <a:pPr algn="l">
              <a:spcBef>
                <a:spcPct val="50000"/>
              </a:spcBef>
            </a:pPr>
            <a:r>
              <a:rPr lang="de-DE" sz="2000" i="1"/>
              <a:t>„Dialektschreibung ist Glückssache. Nicht umsonst heißt es &lt;Schriftsprache&gt; und &lt;Mundart&gt;.“</a:t>
            </a:r>
          </a:p>
        </p:txBody>
      </p:sp>
      <p:sp>
        <p:nvSpPr>
          <p:cNvPr id="31747" name="Text Box 6"/>
          <p:cNvSpPr txBox="1">
            <a:spLocks noChangeArrowheads="1"/>
          </p:cNvSpPr>
          <p:nvPr/>
        </p:nvSpPr>
        <p:spPr bwMode="auto">
          <a:xfrm>
            <a:off x="250825" y="1844675"/>
            <a:ext cx="8642350" cy="1311275"/>
          </a:xfrm>
          <a:prstGeom prst="rect">
            <a:avLst/>
          </a:prstGeom>
          <a:noFill/>
          <a:ln w="9525" algn="ctr">
            <a:noFill/>
            <a:miter lim="800000"/>
            <a:headEnd/>
            <a:tailEnd/>
          </a:ln>
        </p:spPr>
        <p:txBody>
          <a:bodyPr>
            <a:spAutoFit/>
          </a:bodyPr>
          <a:lstStyle/>
          <a:p>
            <a:pPr algn="l">
              <a:spcBef>
                <a:spcPct val="50000"/>
              </a:spcBef>
            </a:pPr>
            <a:r>
              <a:rPr lang="de-DE" sz="2000"/>
              <a:t>„Den einzig möglichen Weg ging Ludwig Thoma, wenn er &lt;Mund-Art&gt; schrieb. Er hielt sich so nah wie möglich an die Schriftsprache.                Der Kundige liest das Gedruckte in seinem arteigenen Klanglaut, der Unkundige versteht immer noch, was gemeint ist.“</a:t>
            </a:r>
          </a:p>
        </p:txBody>
      </p:sp>
      <p:pic>
        <p:nvPicPr>
          <p:cNvPr id="31748" name="Picture 7"/>
          <p:cNvPicPr>
            <a:picLocks noChangeAspect="1" noChangeArrowheads="1"/>
          </p:cNvPicPr>
          <p:nvPr/>
        </p:nvPicPr>
        <p:blipFill>
          <a:blip r:embed="rId2" cstate="print"/>
          <a:srcRect/>
          <a:stretch>
            <a:fillRect/>
          </a:stretch>
        </p:blipFill>
        <p:spPr bwMode="auto">
          <a:xfrm>
            <a:off x="2124075" y="3357563"/>
            <a:ext cx="4752975" cy="2586037"/>
          </a:xfrm>
          <a:prstGeom prst="rect">
            <a:avLst/>
          </a:prstGeom>
          <a:noFill/>
          <a:ln w="9525" algn="ctr">
            <a:noFill/>
            <a:miter lim="800000"/>
            <a:headEnd/>
            <a:tailEnd/>
          </a:ln>
        </p:spPr>
      </p:pic>
      <p:sp>
        <p:nvSpPr>
          <p:cNvPr id="31749" name="Text Box 8"/>
          <p:cNvSpPr txBox="1">
            <a:spLocks noChangeArrowheads="1"/>
          </p:cNvSpPr>
          <p:nvPr/>
        </p:nvSpPr>
        <p:spPr bwMode="auto">
          <a:xfrm>
            <a:off x="4572000" y="5949950"/>
            <a:ext cx="2447925" cy="396875"/>
          </a:xfrm>
          <a:prstGeom prst="rect">
            <a:avLst/>
          </a:prstGeom>
          <a:noFill/>
          <a:ln w="9525" algn="ctr">
            <a:noFill/>
            <a:miter lim="800000"/>
            <a:headEnd/>
            <a:tailEnd/>
          </a:ln>
        </p:spPr>
        <p:txBody>
          <a:bodyPr>
            <a:spAutoFit/>
          </a:bodyPr>
          <a:lstStyle/>
          <a:p>
            <a:pPr>
              <a:spcBef>
                <a:spcPct val="50000"/>
              </a:spcBef>
            </a:pPr>
            <a:r>
              <a:rPr lang="de-DE" sz="2000"/>
              <a:t>aus „Heilige Nacht“</a:t>
            </a:r>
          </a:p>
        </p:txBody>
      </p:sp>
    </p:spTree>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250825" y="333375"/>
            <a:ext cx="8569325" cy="396875"/>
          </a:xfrm>
          <a:prstGeom prst="rect">
            <a:avLst/>
          </a:prstGeom>
          <a:noFill/>
          <a:ln w="9525" algn="ctr">
            <a:noFill/>
            <a:miter lim="800000"/>
            <a:headEnd/>
            <a:tailEnd/>
          </a:ln>
        </p:spPr>
        <p:txBody>
          <a:bodyPr>
            <a:spAutoFit/>
          </a:bodyPr>
          <a:lstStyle/>
          <a:p>
            <a:pPr algn="l">
              <a:spcBef>
                <a:spcPct val="50000"/>
              </a:spcBef>
            </a:pPr>
            <a:r>
              <a:rPr lang="de-DE" sz="2000" b="1"/>
              <a:t>Carl Orff (1895 – 1982) </a:t>
            </a:r>
            <a:r>
              <a:rPr lang="de-DE" sz="2000"/>
              <a:t>Musiker – Poet - Baier</a:t>
            </a:r>
          </a:p>
        </p:txBody>
      </p:sp>
      <p:pic>
        <p:nvPicPr>
          <p:cNvPr id="32771" name="Picture 5"/>
          <p:cNvPicPr>
            <a:picLocks noChangeAspect="1" noChangeArrowheads="1"/>
          </p:cNvPicPr>
          <p:nvPr/>
        </p:nvPicPr>
        <p:blipFill>
          <a:blip r:embed="rId2" cstate="print"/>
          <a:srcRect/>
          <a:stretch>
            <a:fillRect/>
          </a:stretch>
        </p:blipFill>
        <p:spPr bwMode="auto">
          <a:xfrm>
            <a:off x="1692275" y="908050"/>
            <a:ext cx="5951538" cy="4300538"/>
          </a:xfrm>
          <a:prstGeom prst="rect">
            <a:avLst/>
          </a:prstGeom>
          <a:noFill/>
          <a:ln w="9525" algn="ctr">
            <a:noFill/>
            <a:miter lim="800000"/>
            <a:headEnd/>
            <a:tailEnd/>
          </a:ln>
        </p:spPr>
      </p:pic>
      <p:pic>
        <p:nvPicPr>
          <p:cNvPr id="32772" name="Picture 6"/>
          <p:cNvPicPr>
            <a:picLocks noChangeAspect="1" noChangeArrowheads="1"/>
          </p:cNvPicPr>
          <p:nvPr/>
        </p:nvPicPr>
        <p:blipFill>
          <a:blip r:embed="rId3" cstate="print"/>
          <a:srcRect/>
          <a:stretch>
            <a:fillRect/>
          </a:stretch>
        </p:blipFill>
        <p:spPr bwMode="auto">
          <a:xfrm>
            <a:off x="5651500" y="3573463"/>
            <a:ext cx="3313113" cy="3124200"/>
          </a:xfrm>
          <a:prstGeom prst="rect">
            <a:avLst/>
          </a:prstGeom>
          <a:noFill/>
          <a:ln w="9525" algn="ctr">
            <a:solidFill>
              <a:schemeClr val="tx1"/>
            </a:solidFill>
            <a:miter lim="800000"/>
            <a:headEnd/>
            <a:tailEnd/>
          </a:ln>
        </p:spPr>
      </p:pic>
      <p:sp>
        <p:nvSpPr>
          <p:cNvPr id="32773" name="Text Box 7"/>
          <p:cNvSpPr txBox="1">
            <a:spLocks noChangeArrowheads="1"/>
          </p:cNvSpPr>
          <p:nvPr/>
        </p:nvSpPr>
        <p:spPr bwMode="auto">
          <a:xfrm>
            <a:off x="3492500" y="6021388"/>
            <a:ext cx="1800225" cy="396875"/>
          </a:xfrm>
          <a:prstGeom prst="rect">
            <a:avLst/>
          </a:prstGeom>
          <a:noFill/>
          <a:ln w="9525" algn="ctr">
            <a:noFill/>
            <a:miter lim="800000"/>
            <a:headEnd/>
            <a:tailEnd/>
          </a:ln>
        </p:spPr>
        <p:txBody>
          <a:bodyPr>
            <a:spAutoFit/>
          </a:bodyPr>
          <a:lstStyle/>
          <a:p>
            <a:pPr algn="l">
              <a:spcBef>
                <a:spcPct val="50000"/>
              </a:spcBef>
            </a:pPr>
            <a:r>
              <a:rPr lang="de-DE" sz="2000"/>
              <a:t>aus „Astutuli“</a:t>
            </a:r>
          </a:p>
        </p:txBody>
      </p:sp>
    </p:spTree>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68313" y="0"/>
            <a:ext cx="8291512" cy="2001838"/>
          </a:xfrm>
        </p:spPr>
        <p:txBody>
          <a:bodyPr/>
          <a:lstStyle/>
          <a:p>
            <a:pPr algn="l" eaLnBrk="1" hangingPunct="1"/>
            <a:r>
              <a:rPr lang="de-DE" sz="2000" b="1"/>
              <a:t>Ernst Schusser und Eva Bruckner</a:t>
            </a:r>
            <a:br>
              <a:rPr lang="de-DE" sz="2000" b="1"/>
            </a:br>
            <a:br>
              <a:rPr lang="de-DE" sz="2000"/>
            </a:br>
            <a:r>
              <a:rPr lang="de-DE" sz="2000"/>
              <a:t>Kinder singen gern …!</a:t>
            </a:r>
            <a:br>
              <a:rPr lang="de-DE" sz="2000"/>
            </a:br>
            <a:br>
              <a:rPr lang="de-DE" sz="1000"/>
            </a:br>
            <a:r>
              <a:rPr lang="de-DE" sz="2000"/>
              <a:t>Angebote und Erfahrungen am Volksmusikarchiv und der Volksmusikpflege des Bezirks Oberbayern zum Singen mit Kindern</a:t>
            </a:r>
            <a:endParaRPr lang="de-DE" sz="3000"/>
          </a:p>
        </p:txBody>
      </p:sp>
      <p:pic>
        <p:nvPicPr>
          <p:cNvPr id="33795" name="Picture 4"/>
          <p:cNvPicPr>
            <a:picLocks noGrp="1" noChangeAspect="1" noChangeArrowheads="1"/>
          </p:cNvPicPr>
          <p:nvPr>
            <p:ph type="body" idx="1"/>
          </p:nvPr>
        </p:nvPicPr>
        <p:blipFill>
          <a:blip r:embed="rId2" cstate="print"/>
          <a:srcRect/>
          <a:stretch>
            <a:fillRect/>
          </a:stretch>
        </p:blipFill>
        <p:spPr>
          <a:xfrm>
            <a:off x="1403350" y="1989138"/>
            <a:ext cx="6294438" cy="3570287"/>
          </a:xfrm>
          <a:noFill/>
        </p:spPr>
      </p:pic>
      <p:sp>
        <p:nvSpPr>
          <p:cNvPr id="27653" name="Text Box 5"/>
          <p:cNvSpPr txBox="1">
            <a:spLocks noChangeArrowheads="1"/>
          </p:cNvSpPr>
          <p:nvPr/>
        </p:nvSpPr>
        <p:spPr bwMode="auto">
          <a:xfrm>
            <a:off x="250825" y="5876925"/>
            <a:ext cx="8569325" cy="396875"/>
          </a:xfrm>
          <a:prstGeom prst="rect">
            <a:avLst/>
          </a:prstGeom>
          <a:noFill/>
          <a:ln w="9525" algn="ctr">
            <a:noFill/>
            <a:miter lim="800000"/>
            <a:headEnd/>
            <a:tailEnd/>
          </a:ln>
        </p:spPr>
        <p:txBody>
          <a:bodyPr>
            <a:spAutoFit/>
          </a:bodyPr>
          <a:lstStyle/>
          <a:p>
            <a:pPr>
              <a:spcBef>
                <a:spcPct val="50000"/>
              </a:spcBef>
            </a:pPr>
            <a:r>
              <a:rPr lang="de-DE" sz="2000" b="1"/>
              <a:t>Und denken Sie immer daran: Kinder singen gern!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27653">
                                            <p:txEl>
                                              <p:pRg st="0" end="0"/>
                                            </p:txEl>
                                          </p:spTgt>
                                        </p:tgtEl>
                                        <p:attrNameLst>
                                          <p:attrName>style.visibility</p:attrName>
                                        </p:attrNameLst>
                                      </p:cBhvr>
                                      <p:to>
                                        <p:strVal val="visible"/>
                                      </p:to>
                                    </p:set>
                                    <p:anim calcmode="discrete" valueType="clr">
                                      <p:cBhvr override="childStyle">
                                        <p:cTn id="7" dur="80"/>
                                        <p:tgtEl>
                                          <p:spTgt spid="2765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7653">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27653">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250825" y="333375"/>
            <a:ext cx="8569325" cy="396875"/>
          </a:xfrm>
          <a:prstGeom prst="rect">
            <a:avLst/>
          </a:prstGeom>
          <a:noFill/>
          <a:ln w="9525" algn="ctr">
            <a:noFill/>
            <a:miter lim="800000"/>
            <a:headEnd/>
            <a:tailEnd/>
          </a:ln>
        </p:spPr>
        <p:txBody>
          <a:bodyPr>
            <a:spAutoFit/>
          </a:bodyPr>
          <a:lstStyle/>
          <a:p>
            <a:pPr algn="l">
              <a:spcBef>
                <a:spcPct val="50000"/>
              </a:spcBef>
            </a:pPr>
            <a:r>
              <a:rPr lang="de-DE" sz="2000" b="1"/>
              <a:t>Alexander Huber / Huba-Buam</a:t>
            </a:r>
            <a:endParaRPr lang="de-DE" sz="2000"/>
          </a:p>
        </p:txBody>
      </p:sp>
      <p:sp>
        <p:nvSpPr>
          <p:cNvPr id="34819" name="Text Box 5"/>
          <p:cNvSpPr txBox="1">
            <a:spLocks noChangeArrowheads="1"/>
          </p:cNvSpPr>
          <p:nvPr/>
        </p:nvSpPr>
        <p:spPr bwMode="auto">
          <a:xfrm>
            <a:off x="395288" y="5373688"/>
            <a:ext cx="8208962" cy="1006475"/>
          </a:xfrm>
          <a:prstGeom prst="rect">
            <a:avLst/>
          </a:prstGeom>
          <a:noFill/>
          <a:ln w="9525" algn="ctr">
            <a:noFill/>
            <a:miter lim="800000"/>
            <a:headEnd/>
            <a:tailEnd/>
          </a:ln>
        </p:spPr>
        <p:txBody>
          <a:bodyPr>
            <a:spAutoFit/>
          </a:bodyPr>
          <a:lstStyle/>
          <a:p>
            <a:pPr algn="l">
              <a:spcBef>
                <a:spcPct val="50000"/>
              </a:spcBef>
            </a:pPr>
            <a:r>
              <a:rPr lang="de-DE" sz="2000"/>
              <a:t>„Schriftdeutsch spreche ich, wo ich verpflichtet bin, dass man mich versteht, aber die bayerische Klangfarbe bleibt immer. Kinder sollen ihren heimatlichen Dialekt nicht vergessen; er zeigt ihre Herkunft an.“</a:t>
            </a:r>
          </a:p>
        </p:txBody>
      </p:sp>
      <p:pic>
        <p:nvPicPr>
          <p:cNvPr id="34820" name="Picture 6"/>
          <p:cNvPicPr>
            <a:picLocks noGrp="1" noChangeAspect="1" noChangeArrowheads="1"/>
          </p:cNvPicPr>
          <p:nvPr>
            <p:ph type="body" idx="1"/>
          </p:nvPr>
        </p:nvPicPr>
        <p:blipFill>
          <a:blip r:embed="rId2" cstate="print"/>
          <a:srcRect/>
          <a:stretch>
            <a:fillRect/>
          </a:stretch>
        </p:blipFill>
        <p:spPr>
          <a:xfrm>
            <a:off x="395288" y="908050"/>
            <a:ext cx="8229600" cy="4437063"/>
          </a:xfrm>
          <a:noFill/>
        </p:spPr>
      </p:pic>
    </p:spTree>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4"/>
          <p:cNvSpPr>
            <a:spLocks noGrp="1" noChangeArrowheads="1"/>
          </p:cNvSpPr>
          <p:nvPr>
            <p:ph type="body" idx="1"/>
          </p:nvPr>
        </p:nvSpPr>
        <p:spPr>
          <a:xfrm>
            <a:off x="250825" y="333375"/>
            <a:ext cx="8229600" cy="1295400"/>
          </a:xfrm>
        </p:spPr>
        <p:txBody>
          <a:bodyPr/>
          <a:lstStyle/>
          <a:p>
            <a:pPr eaLnBrk="1" hangingPunct="1">
              <a:lnSpc>
                <a:spcPct val="90000"/>
              </a:lnSpc>
              <a:buFontTx/>
              <a:buNone/>
            </a:pPr>
            <a:r>
              <a:rPr lang="de-DE" sz="2800" b="1"/>
              <a:t>„I red gern in da Mundart, weil…“</a:t>
            </a:r>
          </a:p>
          <a:p>
            <a:pPr eaLnBrk="1" hangingPunct="1">
              <a:lnSpc>
                <a:spcPct val="90000"/>
              </a:lnSpc>
              <a:buFontTx/>
              <a:buNone/>
            </a:pPr>
            <a:r>
              <a:rPr lang="de-DE" sz="2400"/>
              <a:t>Ilse Aigner, Traudi Siferlinger, Michael Altinger, </a:t>
            </a:r>
          </a:p>
          <a:p>
            <a:pPr eaLnBrk="1" hangingPunct="1">
              <a:lnSpc>
                <a:spcPct val="90000"/>
              </a:lnSpc>
              <a:buFontTx/>
              <a:buNone/>
            </a:pPr>
            <a:r>
              <a:rPr lang="de-DE" sz="2400"/>
              <a:t>Magdalena Neuner…</a:t>
            </a:r>
          </a:p>
        </p:txBody>
      </p:sp>
      <p:pic>
        <p:nvPicPr>
          <p:cNvPr id="35843" name="Picture 5"/>
          <p:cNvPicPr>
            <a:picLocks noChangeAspect="1" noChangeArrowheads="1"/>
          </p:cNvPicPr>
          <p:nvPr/>
        </p:nvPicPr>
        <p:blipFill>
          <a:blip r:embed="rId2" cstate="print"/>
          <a:srcRect/>
          <a:stretch>
            <a:fillRect/>
          </a:stretch>
        </p:blipFill>
        <p:spPr bwMode="auto">
          <a:xfrm>
            <a:off x="250825" y="1989138"/>
            <a:ext cx="8642350" cy="3960812"/>
          </a:xfrm>
          <a:prstGeom prst="rect">
            <a:avLst/>
          </a:prstGeom>
          <a:noFill/>
          <a:ln w="9525" algn="ctr">
            <a:noFill/>
            <a:miter lim="800000"/>
            <a:headEnd/>
            <a:tailEnd/>
          </a:ln>
        </p:spPr>
      </p:pic>
      <p:pic>
        <p:nvPicPr>
          <p:cNvPr id="76806" name="Picture 6"/>
          <p:cNvPicPr>
            <a:picLocks noChangeAspect="1" noChangeArrowheads="1"/>
          </p:cNvPicPr>
          <p:nvPr/>
        </p:nvPicPr>
        <p:blipFill>
          <a:blip r:embed="rId3" cstate="print"/>
          <a:srcRect/>
          <a:stretch>
            <a:fillRect/>
          </a:stretch>
        </p:blipFill>
        <p:spPr bwMode="auto">
          <a:xfrm>
            <a:off x="250825" y="1989138"/>
            <a:ext cx="8642350" cy="3960812"/>
          </a:xfrm>
          <a:prstGeom prst="rect">
            <a:avLst/>
          </a:prstGeom>
          <a:noFill/>
          <a:ln w="9525" algn="ctr">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806"/>
                                        </p:tgtEl>
                                        <p:attrNameLst>
                                          <p:attrName>style.visibility</p:attrName>
                                        </p:attrNameLst>
                                      </p:cBhvr>
                                      <p:to>
                                        <p:strVal val="visible"/>
                                      </p:to>
                                    </p:set>
                                    <p:animEffect transition="in" filter="fade">
                                      <p:cBhvr>
                                        <p:cTn id="7" dur="1000"/>
                                        <p:tgtEl>
                                          <p:spTgt spid="768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3"/>
          <p:cNvSpPr>
            <a:spLocks noGrp="1" noChangeArrowheads="1"/>
          </p:cNvSpPr>
          <p:nvPr>
            <p:ph type="body" idx="1"/>
          </p:nvPr>
        </p:nvSpPr>
        <p:spPr/>
        <p:txBody>
          <a:bodyPr/>
          <a:lstStyle/>
          <a:p>
            <a:pPr eaLnBrk="1" hangingPunct="1"/>
            <a:endParaRPr lang="de-DE"/>
          </a:p>
        </p:txBody>
      </p:sp>
      <p:sp>
        <p:nvSpPr>
          <p:cNvPr id="36867" name="Rectangle 5"/>
          <p:cNvSpPr>
            <a:spLocks noChangeArrowheads="1"/>
          </p:cNvSpPr>
          <p:nvPr/>
        </p:nvSpPr>
        <p:spPr bwMode="auto">
          <a:xfrm>
            <a:off x="539750" y="0"/>
            <a:ext cx="8229600" cy="998538"/>
          </a:xfrm>
          <a:prstGeom prst="rect">
            <a:avLst/>
          </a:prstGeom>
          <a:noFill/>
          <a:ln w="9525">
            <a:noFill/>
            <a:miter lim="800000"/>
            <a:headEnd/>
            <a:tailEnd/>
          </a:ln>
        </p:spPr>
        <p:txBody>
          <a:bodyPr anchor="ctr"/>
          <a:lstStyle/>
          <a:p>
            <a:r>
              <a:rPr lang="de-DE" b="1"/>
              <a:t>Witze auf Bairisch</a:t>
            </a:r>
          </a:p>
        </p:txBody>
      </p:sp>
      <p:pic>
        <p:nvPicPr>
          <p:cNvPr id="36868" name="Picture 6"/>
          <p:cNvPicPr>
            <a:picLocks noChangeAspect="1" noChangeArrowheads="1"/>
          </p:cNvPicPr>
          <p:nvPr/>
        </p:nvPicPr>
        <p:blipFill>
          <a:blip r:embed="rId2" cstate="print"/>
          <a:srcRect/>
          <a:stretch>
            <a:fillRect/>
          </a:stretch>
        </p:blipFill>
        <p:spPr bwMode="auto">
          <a:xfrm>
            <a:off x="250825" y="908050"/>
            <a:ext cx="4560888" cy="1676400"/>
          </a:xfrm>
          <a:prstGeom prst="rect">
            <a:avLst/>
          </a:prstGeom>
          <a:noFill/>
          <a:ln w="9525" algn="ctr">
            <a:noFill/>
            <a:miter lim="800000"/>
            <a:headEnd/>
            <a:tailEnd/>
          </a:ln>
        </p:spPr>
      </p:pic>
      <p:pic>
        <p:nvPicPr>
          <p:cNvPr id="36869" name="Picture 4"/>
          <p:cNvPicPr>
            <a:picLocks noChangeAspect="1" noChangeArrowheads="1"/>
          </p:cNvPicPr>
          <p:nvPr/>
        </p:nvPicPr>
        <p:blipFill>
          <a:blip r:embed="rId3" cstate="print"/>
          <a:srcRect/>
          <a:stretch>
            <a:fillRect/>
          </a:stretch>
        </p:blipFill>
        <p:spPr bwMode="auto">
          <a:xfrm>
            <a:off x="2987675" y="1989138"/>
            <a:ext cx="5983288" cy="3411537"/>
          </a:xfrm>
          <a:prstGeom prst="rect">
            <a:avLst/>
          </a:prstGeom>
          <a:noFill/>
          <a:ln w="9525" algn="ctr">
            <a:noFill/>
            <a:miter lim="800000"/>
            <a:headEnd/>
            <a:tailEnd/>
          </a:ln>
        </p:spPr>
      </p:pic>
      <p:pic>
        <p:nvPicPr>
          <p:cNvPr id="36870" name="Picture 7"/>
          <p:cNvPicPr>
            <a:picLocks noChangeAspect="1" noChangeArrowheads="1"/>
          </p:cNvPicPr>
          <p:nvPr/>
        </p:nvPicPr>
        <p:blipFill>
          <a:blip r:embed="rId4" cstate="print"/>
          <a:srcRect/>
          <a:stretch>
            <a:fillRect/>
          </a:stretch>
        </p:blipFill>
        <p:spPr bwMode="auto">
          <a:xfrm>
            <a:off x="1692275" y="5300663"/>
            <a:ext cx="6553200" cy="1557337"/>
          </a:xfrm>
          <a:prstGeom prst="rect">
            <a:avLst/>
          </a:prstGeom>
          <a:noFill/>
          <a:ln w="9525" algn="ctr">
            <a:noFill/>
            <a:miter lim="800000"/>
            <a:headEnd/>
            <a:tailEnd/>
          </a:ln>
        </p:spPr>
      </p:pic>
    </p:spTree>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188640"/>
            <a:ext cx="8229600" cy="706090"/>
          </a:xfrm>
        </p:spPr>
        <p:txBody>
          <a:bodyPr/>
          <a:lstStyle/>
          <a:p>
            <a:r>
              <a:rPr lang="de-DE" b="1" dirty="0"/>
              <a:t>Gemeinsam für die Mundarten</a:t>
            </a:r>
          </a:p>
        </p:txBody>
      </p:sp>
      <p:sp>
        <p:nvSpPr>
          <p:cNvPr id="5" name="Titel 1"/>
          <p:cNvSpPr txBox="1">
            <a:spLocks/>
          </p:cNvSpPr>
          <p:nvPr/>
        </p:nvSpPr>
        <p:spPr bwMode="auto">
          <a:xfrm>
            <a:off x="611560" y="5805264"/>
            <a:ext cx="8229600" cy="70609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de-DE" sz="3600" b="1" kern="0" dirty="0">
                <a:latin typeface="+mj-lt"/>
                <a:ea typeface="+mj-ea"/>
                <a:cs typeface="+mj-cs"/>
              </a:rPr>
              <a:t>Bayernbund &amp; </a:t>
            </a:r>
          </a:p>
          <a:p>
            <a:pPr marL="0" marR="0" lvl="0" indent="0" algn="ctr" defTabSz="914400" rtl="0" eaLnBrk="0" fontAlgn="base" latinLnBrk="0" hangingPunct="0">
              <a:lnSpc>
                <a:spcPct val="100000"/>
              </a:lnSpc>
              <a:spcBef>
                <a:spcPct val="0"/>
              </a:spcBef>
              <a:spcAft>
                <a:spcPct val="0"/>
              </a:spcAft>
              <a:buClrTx/>
              <a:buSzTx/>
              <a:buFontTx/>
              <a:buNone/>
              <a:tabLst/>
              <a:defRPr/>
            </a:pPr>
            <a:r>
              <a:rPr lang="de-DE" sz="3600" b="1" kern="0" dirty="0">
                <a:latin typeface="+mj-lt"/>
                <a:ea typeface="+mj-ea"/>
                <a:cs typeface="+mj-cs"/>
              </a:rPr>
              <a:t>Bayerischer Trachtenverband</a:t>
            </a:r>
            <a:endParaRPr kumimoji="0" lang="de-DE" sz="3600" b="1" i="0" u="none" strike="noStrike" kern="0" cap="none" spc="0" normalizeH="0" baseline="0" noProof="0" dirty="0">
              <a:ln>
                <a:noFill/>
              </a:ln>
              <a:solidFill>
                <a:schemeClr val="tx2"/>
              </a:solidFill>
              <a:effectLst/>
              <a:uLnTx/>
              <a:uFillTx/>
              <a:latin typeface="+mj-lt"/>
              <a:ea typeface="+mj-ea"/>
              <a:cs typeface="+mj-cs"/>
            </a:endParaRPr>
          </a:p>
        </p:txBody>
      </p:sp>
      <p:pic>
        <p:nvPicPr>
          <p:cNvPr id="7" name="Picture 2" descr="http://www.trachtenverband-bayern.de/tl_files/btv/fileadmin/sachgebiete/presse/BTV-Logos/A%20BTV_farbig__6.7.2012_3_800.jpg"/>
          <p:cNvPicPr>
            <a:picLocks noChangeAspect="1" noChangeArrowheads="1"/>
          </p:cNvPicPr>
          <p:nvPr/>
        </p:nvPicPr>
        <p:blipFill>
          <a:blip r:embed="rId2" cstate="print"/>
          <a:srcRect/>
          <a:stretch>
            <a:fillRect/>
          </a:stretch>
        </p:blipFill>
        <p:spPr bwMode="auto">
          <a:xfrm>
            <a:off x="5580112" y="1556792"/>
            <a:ext cx="3020414" cy="3180346"/>
          </a:xfrm>
          <a:prstGeom prst="rect">
            <a:avLst/>
          </a:prstGeom>
          <a:noFill/>
        </p:spPr>
      </p:pic>
      <p:pic>
        <p:nvPicPr>
          <p:cNvPr id="8" name="Picture 6" descr="unbenannt"/>
          <p:cNvPicPr>
            <a:picLocks noGrp="1" noChangeAspect="1" noChangeArrowheads="1"/>
          </p:cNvPicPr>
          <p:nvPr>
            <p:ph idx="4294967295"/>
          </p:nvPr>
        </p:nvPicPr>
        <p:blipFill>
          <a:blip r:embed="rId3" cstate="print"/>
          <a:srcRect/>
          <a:stretch>
            <a:fillRect/>
          </a:stretch>
        </p:blipFill>
        <p:spPr>
          <a:xfrm>
            <a:off x="467544" y="1844824"/>
            <a:ext cx="3600400" cy="2326302"/>
          </a:xfrm>
        </p:spPr>
      </p:pic>
      <p:sp>
        <p:nvSpPr>
          <p:cNvPr id="9" name="Rechteck 8"/>
          <p:cNvSpPr/>
          <p:nvPr/>
        </p:nvSpPr>
        <p:spPr>
          <a:xfrm>
            <a:off x="4355976" y="2420888"/>
            <a:ext cx="943987" cy="1446550"/>
          </a:xfrm>
          <a:prstGeom prst="rect">
            <a:avLst/>
          </a:prstGeom>
        </p:spPr>
        <p:txBody>
          <a:bodyPr wrap="square">
            <a:spAutoFit/>
          </a:bodyPr>
          <a:lstStyle/>
          <a:p>
            <a:r>
              <a:rPr lang="de-DE" sz="8800" b="1" kern="0" dirty="0"/>
              <a:t>&amp;</a:t>
            </a:r>
            <a:endParaRPr lang="de-DE" sz="8800" dirty="0"/>
          </a:p>
        </p:txBody>
      </p:sp>
      <p:pic>
        <p:nvPicPr>
          <p:cNvPr id="10" name="Picture 2"/>
          <p:cNvPicPr>
            <a:picLocks noGrp="1" noChangeAspect="1" noChangeArrowheads="1"/>
          </p:cNvPicPr>
          <p:nvPr>
            <p:ph idx="1"/>
          </p:nvPr>
        </p:nvPicPr>
        <p:blipFill>
          <a:blip r:embed="rId4" cstate="print"/>
          <a:srcRect/>
          <a:stretch>
            <a:fillRect/>
          </a:stretch>
        </p:blipFill>
        <p:spPr bwMode="auto">
          <a:xfrm>
            <a:off x="408800" y="908720"/>
            <a:ext cx="8320924" cy="4680520"/>
          </a:xfrm>
          <a:prstGeom prst="rect">
            <a:avLst/>
          </a:prstGeom>
          <a:noFill/>
          <a:ln w="9525" cap="flat" cmpd="sng" algn="ctr">
            <a:noFill/>
            <a:prstDash val="solid"/>
            <a:miter lim="800000"/>
            <a:headEnd/>
            <a:tailEnd/>
          </a:ln>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Grp="1" noChangeAspect="1" noChangeArrowheads="1"/>
          </p:cNvPicPr>
          <p:nvPr>
            <p:ph idx="1"/>
          </p:nvPr>
        </p:nvPicPr>
        <p:blipFill>
          <a:blip r:embed="rId2" cstate="print"/>
          <a:srcRect/>
          <a:stretch>
            <a:fillRect/>
          </a:stretch>
        </p:blipFill>
        <p:spPr bwMode="auto">
          <a:xfrm>
            <a:off x="1176679" y="1600200"/>
            <a:ext cx="6790642" cy="4525963"/>
          </a:xfrm>
          <a:prstGeom prst="rect">
            <a:avLst/>
          </a:prstGeom>
          <a:noFill/>
          <a:ln w="9525" cap="flat" cmpd="sng" algn="ctr">
            <a:noFill/>
            <a:prstDash val="solid"/>
            <a:miter lim="800000"/>
            <a:headEnd/>
            <a:tailEnd/>
          </a:ln>
          <a:effectLst/>
        </p:spPr>
      </p:pic>
    </p:spTree>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Picture 3"/>
          <p:cNvPicPr>
            <a:picLocks noGrp="1" noChangeAspect="1" noChangeArrowheads="1"/>
          </p:cNvPicPr>
          <p:nvPr>
            <p:ph idx="1"/>
          </p:nvPr>
        </p:nvPicPr>
        <p:blipFill>
          <a:blip r:embed="rId2" cstate="print"/>
          <a:srcRect/>
          <a:stretch>
            <a:fillRect/>
          </a:stretch>
        </p:blipFill>
        <p:spPr bwMode="auto">
          <a:xfrm>
            <a:off x="3071802" y="285728"/>
            <a:ext cx="4500594" cy="6415874"/>
          </a:xfrm>
          <a:prstGeom prst="rect">
            <a:avLst/>
          </a:prstGeom>
          <a:noFill/>
          <a:ln w="9525">
            <a:noFill/>
            <a:miter lim="800000"/>
            <a:headEnd/>
            <a:tailEnd/>
          </a:ln>
          <a:effectLst/>
        </p:spPr>
      </p:pic>
      <p:sp>
        <p:nvSpPr>
          <p:cNvPr id="7" name="Textfeld 6"/>
          <p:cNvSpPr txBox="1"/>
          <p:nvPr/>
        </p:nvSpPr>
        <p:spPr>
          <a:xfrm>
            <a:off x="214282" y="2428868"/>
            <a:ext cx="2500330" cy="830997"/>
          </a:xfrm>
          <a:prstGeom prst="rect">
            <a:avLst/>
          </a:prstGeom>
          <a:noFill/>
        </p:spPr>
        <p:txBody>
          <a:bodyPr wrap="square" rtlCol="0">
            <a:spAutoFit/>
          </a:bodyPr>
          <a:lstStyle/>
          <a:p>
            <a:r>
              <a:rPr lang="de-DE" sz="2400" b="1" dirty="0"/>
              <a:t>Ausgabe Februar 2015</a:t>
            </a:r>
          </a:p>
        </p:txBody>
      </p:sp>
    </p:spTree>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928662" y="285728"/>
            <a:ext cx="7143768" cy="461665"/>
          </a:xfrm>
          <a:prstGeom prst="rect">
            <a:avLst/>
          </a:prstGeom>
          <a:noFill/>
        </p:spPr>
        <p:txBody>
          <a:bodyPr wrap="square" rtlCol="0">
            <a:spAutoFit/>
          </a:bodyPr>
          <a:lstStyle/>
          <a:p>
            <a:r>
              <a:rPr lang="de-DE" sz="2400" b="1" dirty="0"/>
              <a:t>Münchner Merkur </a:t>
            </a:r>
            <a:r>
              <a:rPr lang="de-DE" sz="2400" dirty="0"/>
              <a:t>Ausgabe 29.12.14</a:t>
            </a:r>
          </a:p>
        </p:txBody>
      </p:sp>
      <p:pic>
        <p:nvPicPr>
          <p:cNvPr id="34818" name="Picture 2"/>
          <p:cNvPicPr>
            <a:picLocks noChangeAspect="1" noChangeArrowheads="1"/>
          </p:cNvPicPr>
          <p:nvPr/>
        </p:nvPicPr>
        <p:blipFill>
          <a:blip r:embed="rId2" cstate="print"/>
          <a:srcRect/>
          <a:stretch>
            <a:fillRect/>
          </a:stretch>
        </p:blipFill>
        <p:spPr bwMode="auto">
          <a:xfrm>
            <a:off x="0" y="714332"/>
            <a:ext cx="8861966" cy="6143668"/>
          </a:xfrm>
          <a:prstGeom prst="rect">
            <a:avLst/>
          </a:prstGeom>
          <a:noFill/>
          <a:ln w="9525">
            <a:noFill/>
            <a:miter lim="800000"/>
            <a:headEnd/>
            <a:tailEnd/>
          </a:ln>
          <a:effectLst/>
        </p:spPr>
      </p:pic>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68313" y="0"/>
            <a:ext cx="8229600" cy="777875"/>
          </a:xfrm>
        </p:spPr>
        <p:txBody>
          <a:bodyPr/>
          <a:lstStyle/>
          <a:p>
            <a:pPr eaLnBrk="1" hangingPunct="1"/>
            <a:r>
              <a:rPr lang="de-DE" sz="3200" b="1" u="sng"/>
              <a:t>Projektergebnisse (2)</a:t>
            </a:r>
            <a:endParaRPr lang="de-DE" sz="2000"/>
          </a:p>
        </p:txBody>
      </p:sp>
      <p:sp>
        <p:nvSpPr>
          <p:cNvPr id="9219" name="Rectangle 3"/>
          <p:cNvSpPr>
            <a:spLocks noGrp="1" noChangeArrowheads="1"/>
          </p:cNvSpPr>
          <p:nvPr>
            <p:ph type="body" idx="1"/>
          </p:nvPr>
        </p:nvSpPr>
        <p:spPr>
          <a:xfrm>
            <a:off x="252413" y="765175"/>
            <a:ext cx="8229600" cy="3455988"/>
          </a:xfrm>
        </p:spPr>
        <p:txBody>
          <a:bodyPr/>
          <a:lstStyle/>
          <a:p>
            <a:pPr eaLnBrk="1" hangingPunct="1">
              <a:lnSpc>
                <a:spcPct val="90000"/>
              </a:lnSpc>
            </a:pPr>
            <a:r>
              <a:rPr lang="de-DE" sz="2000"/>
              <a:t>Wichtig: Positive Einstellung von Kindergartenleitung und Träger sowie Schulleitung und Schulaufsicht</a:t>
            </a:r>
          </a:p>
          <a:p>
            <a:pPr eaLnBrk="1" hangingPunct="1">
              <a:lnSpc>
                <a:spcPct val="90000"/>
              </a:lnSpc>
            </a:pPr>
            <a:r>
              <a:rPr lang="de-DE" sz="2000"/>
              <a:t>Bereicherung im Sinne verbesserter Atmosphäre, Freude und </a:t>
            </a:r>
          </a:p>
          <a:p>
            <a:pPr eaLnBrk="1" hangingPunct="1">
              <a:lnSpc>
                <a:spcPct val="90000"/>
              </a:lnSpc>
              <a:buFontTx/>
              <a:buNone/>
            </a:pPr>
            <a:r>
              <a:rPr lang="de-DE" sz="2000"/>
              <a:t>	Wir-Gefühl an allen Einrichtungen von Eltern, Schülern und Lehrern bestätigt</a:t>
            </a:r>
          </a:p>
          <a:p>
            <a:pPr eaLnBrk="1" hangingPunct="1">
              <a:lnSpc>
                <a:spcPct val="90000"/>
              </a:lnSpc>
            </a:pPr>
            <a:r>
              <a:rPr lang="de-DE" sz="2000"/>
              <a:t>Besonders hilfreich: Zusammenarbeit mit örtlichen Vereinen: Trachten, Brauchtum, Musik, Mundartförderung, Kirchen, Kunstschaffenden, Volksmusikarchiv Bezirk Oberbayern</a:t>
            </a:r>
          </a:p>
          <a:p>
            <a:pPr eaLnBrk="1" hangingPunct="1">
              <a:lnSpc>
                <a:spcPct val="90000"/>
              </a:lnSpc>
            </a:pPr>
            <a:r>
              <a:rPr lang="de-DE" sz="2000"/>
              <a:t>Besonders förderlich: Einbeziehung der Kindergarten- und Schulaufsicht von Anfang an</a:t>
            </a:r>
          </a:p>
        </p:txBody>
      </p:sp>
      <p:pic>
        <p:nvPicPr>
          <p:cNvPr id="8196" name="Picture 6"/>
          <p:cNvPicPr>
            <a:picLocks noChangeAspect="1" noChangeArrowheads="1"/>
          </p:cNvPicPr>
          <p:nvPr/>
        </p:nvPicPr>
        <p:blipFill>
          <a:blip r:embed="rId2" cstate="print"/>
          <a:srcRect/>
          <a:stretch>
            <a:fillRect/>
          </a:stretch>
        </p:blipFill>
        <p:spPr bwMode="auto">
          <a:xfrm>
            <a:off x="2124075" y="3860800"/>
            <a:ext cx="4537075" cy="2755900"/>
          </a:xfrm>
          <a:prstGeom prst="rect">
            <a:avLst/>
          </a:prstGeom>
          <a:noFill/>
          <a:ln w="9525" algn="ctr">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Effect transition="in" filter="fade">
                                      <p:cBhvr>
                                        <p:cTn id="7" dur="500"/>
                                        <p:tgtEl>
                                          <p:spTgt spid="92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219">
                                            <p:txEl>
                                              <p:pRg st="1" end="1"/>
                                            </p:txEl>
                                          </p:spTgt>
                                        </p:tgtEl>
                                        <p:attrNameLst>
                                          <p:attrName>style.visibility</p:attrName>
                                        </p:attrNameLst>
                                      </p:cBhvr>
                                      <p:to>
                                        <p:strVal val="visible"/>
                                      </p:to>
                                    </p:set>
                                    <p:animEffect transition="in" filter="fade">
                                      <p:cBhvr>
                                        <p:cTn id="12" dur="500"/>
                                        <p:tgtEl>
                                          <p:spTgt spid="9219">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9219">
                                            <p:txEl>
                                              <p:pRg st="2" end="2"/>
                                            </p:txEl>
                                          </p:spTgt>
                                        </p:tgtEl>
                                        <p:attrNameLst>
                                          <p:attrName>style.visibility</p:attrName>
                                        </p:attrNameLst>
                                      </p:cBhvr>
                                      <p:to>
                                        <p:strVal val="visible"/>
                                      </p:to>
                                    </p:set>
                                    <p:animEffect transition="in" filter="fade">
                                      <p:cBhvr>
                                        <p:cTn id="15" dur="500"/>
                                        <p:tgtEl>
                                          <p:spTgt spid="9219">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219">
                                            <p:txEl>
                                              <p:pRg st="3" end="3"/>
                                            </p:txEl>
                                          </p:spTgt>
                                        </p:tgtEl>
                                        <p:attrNameLst>
                                          <p:attrName>style.visibility</p:attrName>
                                        </p:attrNameLst>
                                      </p:cBhvr>
                                      <p:to>
                                        <p:strVal val="visible"/>
                                      </p:to>
                                    </p:set>
                                    <p:animEffect transition="in" filter="fade">
                                      <p:cBhvr>
                                        <p:cTn id="20" dur="500"/>
                                        <p:tgtEl>
                                          <p:spTgt spid="9219">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219">
                                            <p:txEl>
                                              <p:pRg st="4" end="4"/>
                                            </p:txEl>
                                          </p:spTgt>
                                        </p:tgtEl>
                                        <p:attrNameLst>
                                          <p:attrName>style.visibility</p:attrName>
                                        </p:attrNameLst>
                                      </p:cBhvr>
                                      <p:to>
                                        <p:strVal val="visible"/>
                                      </p:to>
                                    </p:set>
                                    <p:animEffect transition="in" filter="fade">
                                      <p:cBhvr>
                                        <p:cTn id="25" dur="500"/>
                                        <p:tgtEl>
                                          <p:spTgt spid="92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3205163" y="274638"/>
            <a:ext cx="2662237" cy="850900"/>
          </a:xfrm>
          <a:noFill/>
          <a:ln>
            <a:solidFill>
              <a:schemeClr val="tx1"/>
            </a:solidFill>
          </a:ln>
        </p:spPr>
        <p:txBody>
          <a:bodyPr/>
          <a:lstStyle/>
          <a:p>
            <a:pPr eaLnBrk="1" hangingPunct="1"/>
            <a:r>
              <a:rPr lang="de-DE" b="1"/>
              <a:t>Fazit</a:t>
            </a:r>
          </a:p>
        </p:txBody>
      </p:sp>
      <p:sp>
        <p:nvSpPr>
          <p:cNvPr id="22531" name="Rectangle 3"/>
          <p:cNvSpPr>
            <a:spLocks noGrp="1" noChangeArrowheads="1"/>
          </p:cNvSpPr>
          <p:nvPr>
            <p:ph type="body" idx="1"/>
          </p:nvPr>
        </p:nvSpPr>
        <p:spPr>
          <a:xfrm>
            <a:off x="250825" y="1773238"/>
            <a:ext cx="8642350" cy="3887787"/>
          </a:xfrm>
          <a:solidFill>
            <a:srgbClr val="99CCFF"/>
          </a:solidFill>
        </p:spPr>
        <p:txBody>
          <a:bodyPr/>
          <a:lstStyle/>
          <a:p>
            <a:pPr eaLnBrk="1" hangingPunct="1">
              <a:lnSpc>
                <a:spcPct val="90000"/>
              </a:lnSpc>
            </a:pPr>
            <a:endParaRPr lang="de-DE" sz="2400" dirty="0"/>
          </a:p>
          <a:p>
            <a:pPr eaLnBrk="1" hangingPunct="1">
              <a:lnSpc>
                <a:spcPct val="90000"/>
              </a:lnSpc>
            </a:pPr>
            <a:r>
              <a:rPr lang="de-DE" sz="2400" u="sng" dirty="0"/>
              <a:t>Dank</a:t>
            </a:r>
            <a:r>
              <a:rPr lang="de-DE" sz="2400" dirty="0"/>
              <a:t> 		an alle, die mitgeholfen und 					zusammengeholfen haben</a:t>
            </a:r>
          </a:p>
          <a:p>
            <a:pPr eaLnBrk="1" hangingPunct="1">
              <a:lnSpc>
                <a:spcPct val="90000"/>
              </a:lnSpc>
            </a:pPr>
            <a:r>
              <a:rPr lang="de-DE" sz="2400" u="sng" dirty="0"/>
              <a:t>Erfahrung</a:t>
            </a:r>
            <a:r>
              <a:rPr lang="de-DE" sz="2400" dirty="0"/>
              <a:t>, 	dass ein positiver Ansatz (Freude) 				besonders motiviert</a:t>
            </a:r>
          </a:p>
          <a:p>
            <a:pPr eaLnBrk="1" hangingPunct="1">
              <a:lnSpc>
                <a:spcPct val="90000"/>
              </a:lnSpc>
            </a:pPr>
            <a:r>
              <a:rPr lang="de-DE" sz="2400" u="sng" dirty="0"/>
              <a:t>Hoffnung,</a:t>
            </a:r>
            <a:r>
              <a:rPr lang="de-DE" sz="2400" dirty="0"/>
              <a:t> 		dass unsere Arbeit Anregungen für 				andere bringt (7.000 Exemplare)</a:t>
            </a:r>
          </a:p>
          <a:p>
            <a:pPr eaLnBrk="1" hangingPunct="1">
              <a:lnSpc>
                <a:spcPct val="90000"/>
              </a:lnSpc>
            </a:pPr>
            <a:r>
              <a:rPr lang="de-DE" sz="2400" u="sng" dirty="0"/>
              <a:t>Wunsch,</a:t>
            </a:r>
            <a:r>
              <a:rPr lang="de-DE" sz="2400" dirty="0"/>
              <a:t> 		dass Nachfolgeprojekte und Mühen 				anderer (Trachten- und Mundartvereine) 			auch erfolgreich sein mögen</a:t>
            </a:r>
          </a:p>
        </p:txBody>
      </p:sp>
      <p:sp>
        <p:nvSpPr>
          <p:cNvPr id="37892" name="Rectangle 5"/>
          <p:cNvSpPr>
            <a:spLocks noChangeArrowheads="1"/>
          </p:cNvSpPr>
          <p:nvPr/>
        </p:nvSpPr>
        <p:spPr bwMode="auto">
          <a:xfrm>
            <a:off x="1908175" y="1196975"/>
            <a:ext cx="5145088" cy="482600"/>
          </a:xfrm>
          <a:prstGeom prst="rect">
            <a:avLst/>
          </a:prstGeom>
          <a:noFill/>
          <a:ln w="9525" algn="ctr">
            <a:noFill/>
            <a:miter lim="800000"/>
            <a:headEnd/>
            <a:tailEnd/>
          </a:ln>
        </p:spPr>
        <p:txBody>
          <a:bodyPr wrap="none">
            <a:spAutoFit/>
          </a:bodyPr>
          <a:lstStyle/>
          <a:p>
            <a:pPr>
              <a:lnSpc>
                <a:spcPct val="80000"/>
              </a:lnSpc>
              <a:spcBef>
                <a:spcPct val="20000"/>
              </a:spcBef>
            </a:pPr>
            <a:r>
              <a:rPr lang="de-DE" sz="3200">
                <a:solidFill>
                  <a:schemeClr val="tx1"/>
                </a:solidFill>
              </a:rPr>
              <a:t>nach 4 Jahren Projektarbeit</a:t>
            </a:r>
          </a:p>
        </p:txBody>
      </p:sp>
      <p:sp>
        <p:nvSpPr>
          <p:cNvPr id="22534" name="Text Box 6"/>
          <p:cNvSpPr txBox="1">
            <a:spLocks noChangeArrowheads="1"/>
          </p:cNvSpPr>
          <p:nvPr/>
        </p:nvSpPr>
        <p:spPr bwMode="auto">
          <a:xfrm>
            <a:off x="2916238" y="5876925"/>
            <a:ext cx="2232025" cy="641350"/>
          </a:xfrm>
          <a:prstGeom prst="rect">
            <a:avLst/>
          </a:prstGeom>
          <a:noFill/>
          <a:ln w="9525" algn="ctr">
            <a:noFill/>
            <a:miter lim="800000"/>
            <a:headEnd/>
            <a:tailEnd/>
          </a:ln>
        </p:spPr>
        <p:txBody>
          <a:bodyPr>
            <a:spAutoFit/>
          </a:bodyPr>
          <a:lstStyle/>
          <a:p>
            <a:pPr>
              <a:spcBef>
                <a:spcPct val="50000"/>
              </a:spcBef>
            </a:pPr>
            <a:r>
              <a:rPr lang="de-DE" sz="3600"/>
              <a:t>denn…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531">
                                            <p:txEl>
                                              <p:pRg st="1" end="1"/>
                                            </p:txEl>
                                          </p:spTgt>
                                        </p:tgtEl>
                                        <p:attrNameLst>
                                          <p:attrName>style.visibility</p:attrName>
                                        </p:attrNameLst>
                                      </p:cBhvr>
                                      <p:to>
                                        <p:strVal val="visible"/>
                                      </p:to>
                                    </p:set>
                                    <p:animEffect transition="in" filter="fade">
                                      <p:cBhvr>
                                        <p:cTn id="7" dur="500"/>
                                        <p:tgtEl>
                                          <p:spTgt spid="2253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531">
                                            <p:txEl>
                                              <p:pRg st="2" end="2"/>
                                            </p:txEl>
                                          </p:spTgt>
                                        </p:tgtEl>
                                        <p:attrNameLst>
                                          <p:attrName>style.visibility</p:attrName>
                                        </p:attrNameLst>
                                      </p:cBhvr>
                                      <p:to>
                                        <p:strVal val="visible"/>
                                      </p:to>
                                    </p:set>
                                    <p:animEffect transition="in" filter="fade">
                                      <p:cBhvr>
                                        <p:cTn id="12" dur="500"/>
                                        <p:tgtEl>
                                          <p:spTgt spid="2253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531">
                                            <p:txEl>
                                              <p:pRg st="3" end="3"/>
                                            </p:txEl>
                                          </p:spTgt>
                                        </p:tgtEl>
                                        <p:attrNameLst>
                                          <p:attrName>style.visibility</p:attrName>
                                        </p:attrNameLst>
                                      </p:cBhvr>
                                      <p:to>
                                        <p:strVal val="visible"/>
                                      </p:to>
                                    </p:set>
                                    <p:animEffect transition="in" filter="fade">
                                      <p:cBhvr>
                                        <p:cTn id="17" dur="500"/>
                                        <p:tgtEl>
                                          <p:spTgt spid="2253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531">
                                            <p:txEl>
                                              <p:pRg st="4" end="4"/>
                                            </p:txEl>
                                          </p:spTgt>
                                        </p:tgtEl>
                                        <p:attrNameLst>
                                          <p:attrName>style.visibility</p:attrName>
                                        </p:attrNameLst>
                                      </p:cBhvr>
                                      <p:to>
                                        <p:strVal val="visible"/>
                                      </p:to>
                                    </p:set>
                                    <p:animEffect transition="in" filter="fade">
                                      <p:cBhvr>
                                        <p:cTn id="22" dur="500"/>
                                        <p:tgtEl>
                                          <p:spTgt spid="2253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534">
                                            <p:txEl>
                                              <p:pRg st="0" end="0"/>
                                            </p:txEl>
                                          </p:spTgt>
                                        </p:tgtEl>
                                        <p:attrNameLst>
                                          <p:attrName>style.visibility</p:attrName>
                                        </p:attrNameLst>
                                      </p:cBhvr>
                                      <p:to>
                                        <p:strVal val="visible"/>
                                      </p:to>
                                    </p:set>
                                    <p:animEffect transition="in" filter="fade">
                                      <p:cBhvr>
                                        <p:cTn id="27" dur="500"/>
                                        <p:tgtEl>
                                          <p:spTgt spid="225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2" name="Rectangle 6"/>
          <p:cNvSpPr>
            <a:spLocks noGrp="1" noChangeArrowheads="1"/>
          </p:cNvSpPr>
          <p:nvPr>
            <p:ph type="title"/>
          </p:nvPr>
        </p:nvSpPr>
        <p:spPr>
          <a:xfrm>
            <a:off x="179388" y="404813"/>
            <a:ext cx="8518525" cy="1143000"/>
          </a:xfrm>
        </p:spPr>
        <p:txBody>
          <a:bodyPr/>
          <a:lstStyle/>
          <a:p>
            <a:pPr eaLnBrk="1" hangingPunct="1"/>
            <a:r>
              <a:rPr lang="de-DE" sz="2800" i="1"/>
              <a:t>„</a:t>
            </a:r>
            <a:r>
              <a:rPr lang="de-DE" sz="2400" i="1"/>
              <a:t>Altbayrisch (Bairisch) ist fein. Fein sogar noch in seiner humoristischen Derbheit. Unsere Mundart ist so edel, so ausdrucksvoll, so ehrwürdig, dass, wer sie kennt, eine wahre Wut kriegt, wenn sie zur Viecherei herabgewürdigt wird“.</a:t>
            </a:r>
            <a:br>
              <a:rPr lang="de-DE" sz="2800" i="1"/>
            </a:br>
            <a:endParaRPr lang="de-DE" sz="2800" i="1"/>
          </a:p>
        </p:txBody>
      </p:sp>
      <p:sp>
        <p:nvSpPr>
          <p:cNvPr id="34823" name="Text Box 7"/>
          <p:cNvSpPr txBox="1">
            <a:spLocks noChangeArrowheads="1"/>
          </p:cNvSpPr>
          <p:nvPr/>
        </p:nvSpPr>
        <p:spPr bwMode="auto">
          <a:xfrm>
            <a:off x="6732588" y="1484313"/>
            <a:ext cx="2160587" cy="396875"/>
          </a:xfrm>
          <a:prstGeom prst="rect">
            <a:avLst/>
          </a:prstGeom>
          <a:noFill/>
          <a:ln w="9525" algn="ctr">
            <a:noFill/>
            <a:miter lim="800000"/>
            <a:headEnd/>
            <a:tailEnd/>
          </a:ln>
        </p:spPr>
        <p:txBody>
          <a:bodyPr>
            <a:spAutoFit/>
          </a:bodyPr>
          <a:lstStyle/>
          <a:p>
            <a:pPr>
              <a:spcBef>
                <a:spcPct val="50000"/>
              </a:spcBef>
            </a:pPr>
            <a:r>
              <a:rPr lang="de-DE" sz="2000"/>
              <a:t>(Josef Hofmiller)</a:t>
            </a:r>
          </a:p>
        </p:txBody>
      </p:sp>
      <p:pic>
        <p:nvPicPr>
          <p:cNvPr id="34824" name="Picture 8"/>
          <p:cNvPicPr>
            <a:picLocks noChangeAspect="1" noChangeArrowheads="1"/>
          </p:cNvPicPr>
          <p:nvPr/>
        </p:nvPicPr>
        <p:blipFill>
          <a:blip r:embed="rId2" cstate="print"/>
          <a:srcRect/>
          <a:stretch>
            <a:fillRect/>
          </a:stretch>
        </p:blipFill>
        <p:spPr bwMode="auto">
          <a:xfrm>
            <a:off x="1116013" y="1916113"/>
            <a:ext cx="6911975" cy="4610100"/>
          </a:xfrm>
          <a:prstGeom prst="rect">
            <a:avLst/>
          </a:prstGeom>
          <a:noFill/>
          <a:ln w="9525" algn="ctr">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34822"/>
                                        </p:tgtEl>
                                        <p:attrNameLst>
                                          <p:attrName>style.visibility</p:attrName>
                                        </p:attrNameLst>
                                      </p:cBhvr>
                                      <p:to>
                                        <p:strVal val="visible"/>
                                      </p:to>
                                    </p:set>
                                    <p:anim calcmode="discrete" valueType="clr">
                                      <p:cBhvr override="childStyle">
                                        <p:cTn id="7" dur="80"/>
                                        <p:tgtEl>
                                          <p:spTgt spid="3482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4822"/>
                                        </p:tgtEl>
                                        <p:attrNameLst>
                                          <p:attrName>fillcolor</p:attrName>
                                        </p:attrNameLst>
                                      </p:cBhvr>
                                      <p:tavLst>
                                        <p:tav tm="0">
                                          <p:val>
                                            <p:clrVal>
                                              <a:schemeClr val="accent2"/>
                                            </p:clrVal>
                                          </p:val>
                                        </p:tav>
                                        <p:tav tm="50000">
                                          <p:val>
                                            <p:clrVal>
                                              <a:schemeClr val="hlink"/>
                                            </p:clrVal>
                                          </p:val>
                                        </p:tav>
                                      </p:tavLst>
                                    </p:anim>
                                    <p:set>
                                      <p:cBhvr>
                                        <p:cTn id="9" dur="80"/>
                                        <p:tgtEl>
                                          <p:spTgt spid="34822"/>
                                        </p:tgtEl>
                                        <p:attrNameLst>
                                          <p:attrName>fill.type</p:attrName>
                                        </p:attrNameLst>
                                      </p:cBhvr>
                                      <p:to>
                                        <p:strVal val="solid"/>
                                      </p:to>
                                    </p:set>
                                  </p:childTnLst>
                                </p:cTn>
                              </p:par>
                            </p:childTnLst>
                          </p:cTn>
                        </p:par>
                        <p:par>
                          <p:cTn id="10" fill="hold">
                            <p:stCondLst>
                              <p:cond delay="808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34823"/>
                                        </p:tgtEl>
                                        <p:attrNameLst>
                                          <p:attrName>style.visibility</p:attrName>
                                        </p:attrNameLst>
                                      </p:cBhvr>
                                      <p:to>
                                        <p:strVal val="visible"/>
                                      </p:to>
                                    </p:set>
                                    <p:anim calcmode="discrete" valueType="clr">
                                      <p:cBhvr override="childStyle">
                                        <p:cTn id="13" dur="80"/>
                                        <p:tgtEl>
                                          <p:spTgt spid="34823"/>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34823"/>
                                        </p:tgtEl>
                                        <p:attrNameLst>
                                          <p:attrName>fillcolor</p:attrName>
                                        </p:attrNameLst>
                                      </p:cBhvr>
                                      <p:tavLst>
                                        <p:tav tm="0">
                                          <p:val>
                                            <p:clrVal>
                                              <a:schemeClr val="accent2"/>
                                            </p:clrVal>
                                          </p:val>
                                        </p:tav>
                                        <p:tav tm="50000">
                                          <p:val>
                                            <p:clrVal>
                                              <a:schemeClr val="hlink"/>
                                            </p:clrVal>
                                          </p:val>
                                        </p:tav>
                                      </p:tavLst>
                                    </p:anim>
                                    <p:set>
                                      <p:cBhvr>
                                        <p:cTn id="15" dur="80"/>
                                        <p:tgtEl>
                                          <p:spTgt spid="34823"/>
                                        </p:tgtEl>
                                        <p:attrNameLst>
                                          <p:attrName>fill.type</p:attrName>
                                        </p:attrNameLst>
                                      </p:cBhvr>
                                      <p:to>
                                        <p:strVal val="solid"/>
                                      </p:to>
                                    </p:set>
                                  </p:childTnLst>
                                </p:cTn>
                              </p:par>
                            </p:childTnLst>
                          </p:cTn>
                        </p:par>
                        <p:par>
                          <p:cTn id="16" fill="hold">
                            <p:stCondLst>
                              <p:cond delay="8760"/>
                            </p:stCondLst>
                            <p:childTnLst>
                              <p:par>
                                <p:cTn id="17" presetID="10" presetClass="entr" presetSubtype="0" fill="hold" nodeType="afterEffect">
                                  <p:stCondLst>
                                    <p:cond delay="0"/>
                                  </p:stCondLst>
                                  <p:childTnLst>
                                    <p:set>
                                      <p:cBhvr>
                                        <p:cTn id="18" dur="1" fill="hold">
                                          <p:stCondLst>
                                            <p:cond delay="0"/>
                                          </p:stCondLst>
                                        </p:cTn>
                                        <p:tgtEl>
                                          <p:spTgt spid="34824"/>
                                        </p:tgtEl>
                                        <p:attrNameLst>
                                          <p:attrName>style.visibility</p:attrName>
                                        </p:attrNameLst>
                                      </p:cBhvr>
                                      <p:to>
                                        <p:strVal val="visible"/>
                                      </p:to>
                                    </p:set>
                                    <p:animEffect transition="in" filter="fade">
                                      <p:cBhvr>
                                        <p:cTn id="19" dur="1000"/>
                                        <p:tgtEl>
                                          <p:spTgt spid="348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2" grpId="0"/>
      <p:bldP spid="3482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Text Box 4"/>
          <p:cNvSpPr txBox="1">
            <a:spLocks noChangeArrowheads="1"/>
          </p:cNvSpPr>
          <p:nvPr/>
        </p:nvSpPr>
        <p:spPr bwMode="auto">
          <a:xfrm>
            <a:off x="1258888" y="5093419"/>
            <a:ext cx="6626225" cy="1431925"/>
          </a:xfrm>
          <a:prstGeom prst="rect">
            <a:avLst/>
          </a:prstGeom>
          <a:noFill/>
          <a:ln w="9525" algn="ctr">
            <a:noFill/>
            <a:miter lim="800000"/>
            <a:headEnd/>
            <a:tailEnd/>
          </a:ln>
        </p:spPr>
        <p:txBody>
          <a:bodyPr>
            <a:spAutoFit/>
          </a:bodyPr>
          <a:lstStyle/>
          <a:p>
            <a:pPr>
              <a:spcBef>
                <a:spcPct val="50000"/>
              </a:spcBef>
            </a:pPr>
            <a:r>
              <a:rPr lang="de-DE" b="1" i="1" dirty="0">
                <a:solidFill>
                  <a:schemeClr val="accent2"/>
                </a:solidFill>
              </a:rPr>
              <a:t>Danke für Ihre Aufmerksamkeit</a:t>
            </a:r>
          </a:p>
        </p:txBody>
      </p:sp>
      <p:pic>
        <p:nvPicPr>
          <p:cNvPr id="2" name="Grafik 1"/>
          <p:cNvPicPr>
            <a:picLocks noChangeAspect="1"/>
          </p:cNvPicPr>
          <p:nvPr/>
        </p:nvPicPr>
        <p:blipFill>
          <a:blip r:embed="rId2" cstate="print"/>
          <a:stretch>
            <a:fillRect/>
          </a:stretch>
        </p:blipFill>
        <p:spPr>
          <a:xfrm>
            <a:off x="2699792" y="116632"/>
            <a:ext cx="3692509" cy="4800262"/>
          </a:xfrm>
          <a:prstGeom prst="rect">
            <a:avLst/>
          </a:prstGeom>
        </p:spPr>
      </p:pic>
    </p:spTree>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p:cNvSpPr>
            <a:spLocks/>
          </p:cNvSpPr>
          <p:nvPr/>
        </p:nvSpPr>
        <p:spPr bwMode="auto">
          <a:xfrm>
            <a:off x="323850" y="5300663"/>
            <a:ext cx="8229600" cy="719137"/>
          </a:xfrm>
          <a:prstGeom prst="rect">
            <a:avLst/>
          </a:prstGeom>
          <a:noFill/>
          <a:ln w="9525">
            <a:noFill/>
            <a:miter lim="800000"/>
            <a:headEnd/>
            <a:tailEnd/>
          </a:ln>
        </p:spPr>
        <p:txBody>
          <a:bodyPr/>
          <a:lstStyle/>
          <a:p>
            <a:pPr marL="365125" indent="-255588" eaLnBrk="0" hangingPunct="0">
              <a:lnSpc>
                <a:spcPct val="80000"/>
              </a:lnSpc>
              <a:spcBef>
                <a:spcPts val="400"/>
              </a:spcBef>
              <a:buClr>
                <a:schemeClr val="accent1"/>
              </a:buClr>
              <a:buSzPct val="68000"/>
              <a:buFont typeface="Wingdings 3" pitchFamily="18" charset="2"/>
              <a:buNone/>
            </a:pPr>
            <a:endParaRPr lang="de-DE" sz="2300" b="1" i="1">
              <a:solidFill>
                <a:schemeClr val="tx1"/>
              </a:solidFill>
            </a:endParaRPr>
          </a:p>
        </p:txBody>
      </p:sp>
      <p:pic>
        <p:nvPicPr>
          <p:cNvPr id="40963" name="Picture 5"/>
          <p:cNvPicPr>
            <a:picLocks noChangeAspect="1" noChangeArrowheads="1"/>
          </p:cNvPicPr>
          <p:nvPr/>
        </p:nvPicPr>
        <p:blipFill>
          <a:blip r:embed="rId2" cstate="print"/>
          <a:srcRect/>
          <a:stretch>
            <a:fillRect/>
          </a:stretch>
        </p:blipFill>
        <p:spPr bwMode="auto">
          <a:xfrm>
            <a:off x="179388" y="260350"/>
            <a:ext cx="4314825" cy="6264275"/>
          </a:xfrm>
          <a:prstGeom prst="rect">
            <a:avLst/>
          </a:prstGeom>
          <a:noFill/>
          <a:ln w="9525">
            <a:noFill/>
            <a:miter lim="800000"/>
            <a:headEnd/>
            <a:tailEnd/>
          </a:ln>
        </p:spPr>
      </p:pic>
      <p:pic>
        <p:nvPicPr>
          <p:cNvPr id="40964" name="Picture 5"/>
          <p:cNvPicPr>
            <a:picLocks noChangeAspect="1" noChangeArrowheads="1"/>
          </p:cNvPicPr>
          <p:nvPr/>
        </p:nvPicPr>
        <p:blipFill>
          <a:blip r:embed="rId3" cstate="print"/>
          <a:srcRect/>
          <a:stretch>
            <a:fillRect/>
          </a:stretch>
        </p:blipFill>
        <p:spPr bwMode="auto">
          <a:xfrm>
            <a:off x="4500563" y="260350"/>
            <a:ext cx="4451350" cy="6248400"/>
          </a:xfrm>
          <a:prstGeom prst="rect">
            <a:avLst/>
          </a:prstGeom>
          <a:noFill/>
          <a:ln w="9525">
            <a:noFill/>
            <a:miter lim="800000"/>
            <a:headEnd/>
            <a:tailEnd/>
          </a:ln>
        </p:spPr>
      </p:pic>
    </p:spTree>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1986" name="Picture 6" descr="unbenannt"/>
          <p:cNvPicPr>
            <a:picLocks noGrp="1" noChangeAspect="1" noChangeArrowheads="1"/>
          </p:cNvPicPr>
          <p:nvPr>
            <p:ph idx="4294967295"/>
          </p:nvPr>
        </p:nvPicPr>
        <p:blipFill>
          <a:blip r:embed="rId2" cstate="print"/>
          <a:srcRect/>
          <a:stretch>
            <a:fillRect/>
          </a:stretch>
        </p:blipFill>
        <p:spPr>
          <a:xfrm>
            <a:off x="2195513" y="1341438"/>
            <a:ext cx="4791075" cy="3095625"/>
          </a:xfrm>
        </p:spPr>
      </p:pic>
      <p:sp>
        <p:nvSpPr>
          <p:cNvPr id="41987" name="Text Box 4"/>
          <p:cNvSpPr txBox="1">
            <a:spLocks noChangeArrowheads="1"/>
          </p:cNvSpPr>
          <p:nvPr/>
        </p:nvSpPr>
        <p:spPr bwMode="auto">
          <a:xfrm>
            <a:off x="663575" y="404813"/>
            <a:ext cx="8480425" cy="366712"/>
          </a:xfrm>
          <a:prstGeom prst="rect">
            <a:avLst/>
          </a:prstGeom>
          <a:noFill/>
          <a:ln w="9525">
            <a:noFill/>
            <a:miter lim="800000"/>
            <a:headEnd/>
            <a:tailEnd/>
          </a:ln>
        </p:spPr>
        <p:txBody>
          <a:bodyPr>
            <a:spAutoFit/>
          </a:bodyPr>
          <a:lstStyle/>
          <a:p>
            <a:pPr algn="l">
              <a:spcBef>
                <a:spcPct val="50000"/>
              </a:spcBef>
            </a:pPr>
            <a:endParaRPr lang="de-DE" sz="1800">
              <a:solidFill>
                <a:schemeClr val="tx1"/>
              </a:solidFill>
            </a:endParaRPr>
          </a:p>
        </p:txBody>
      </p:sp>
      <p:sp>
        <p:nvSpPr>
          <p:cNvPr id="41988" name="Text Box 5"/>
          <p:cNvSpPr txBox="1">
            <a:spLocks noChangeArrowheads="1"/>
          </p:cNvSpPr>
          <p:nvPr/>
        </p:nvSpPr>
        <p:spPr bwMode="auto">
          <a:xfrm>
            <a:off x="1042988" y="4797425"/>
            <a:ext cx="7058025" cy="1160463"/>
          </a:xfrm>
          <a:prstGeom prst="rect">
            <a:avLst/>
          </a:prstGeom>
          <a:noFill/>
          <a:ln w="9525">
            <a:noFill/>
            <a:miter lim="800000"/>
            <a:headEnd/>
            <a:tailEnd/>
          </a:ln>
        </p:spPr>
        <p:txBody>
          <a:bodyPr>
            <a:spAutoFit/>
          </a:bodyPr>
          <a:lstStyle/>
          <a:p>
            <a:pPr>
              <a:spcBef>
                <a:spcPct val="50000"/>
              </a:spcBef>
            </a:pPr>
            <a:r>
              <a:rPr lang="de-DE" sz="2800" b="1" i="1">
                <a:solidFill>
                  <a:schemeClr val="tx1"/>
                </a:solidFill>
              </a:rPr>
              <a:t>Bayernbund Kreisverbände </a:t>
            </a:r>
          </a:p>
          <a:p>
            <a:pPr>
              <a:spcBef>
                <a:spcPct val="50000"/>
              </a:spcBef>
            </a:pPr>
            <a:r>
              <a:rPr lang="de-DE" sz="2800" b="1" i="1">
                <a:solidFill>
                  <a:schemeClr val="tx1"/>
                </a:solidFill>
              </a:rPr>
              <a:t>Rosenheim und Traunstein</a:t>
            </a:r>
          </a:p>
        </p:txBody>
      </p:sp>
      <p:sp>
        <p:nvSpPr>
          <p:cNvPr id="41989" name="Text Box 8"/>
          <p:cNvSpPr txBox="1">
            <a:spLocks noChangeArrowheads="1"/>
          </p:cNvSpPr>
          <p:nvPr/>
        </p:nvSpPr>
        <p:spPr bwMode="auto">
          <a:xfrm>
            <a:off x="1403350" y="549275"/>
            <a:ext cx="6048375" cy="519113"/>
          </a:xfrm>
          <a:prstGeom prst="rect">
            <a:avLst/>
          </a:prstGeom>
          <a:noFill/>
          <a:ln w="9525">
            <a:noFill/>
            <a:miter lim="800000"/>
            <a:headEnd/>
            <a:tailEnd/>
          </a:ln>
        </p:spPr>
        <p:txBody>
          <a:bodyPr>
            <a:spAutoFit/>
          </a:bodyPr>
          <a:lstStyle/>
          <a:p>
            <a:pPr>
              <a:spcBef>
                <a:spcPct val="50000"/>
              </a:spcBef>
            </a:pPr>
            <a:r>
              <a:rPr lang="de-DE" sz="2800" b="1" i="1">
                <a:solidFill>
                  <a:schemeClr val="tx1"/>
                </a:solidFill>
              </a:rPr>
              <a:t>Freude an der Mundart</a:t>
            </a:r>
          </a:p>
        </p:txBody>
      </p:sp>
    </p:spTree>
  </p:cSld>
  <p:clrMapOvr>
    <a:masterClrMapping/>
  </p:clrMapOvr>
  <p:transition spd="med">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5"/>
          <p:cNvSpPr txBox="1">
            <a:spLocks noChangeArrowheads="1"/>
          </p:cNvSpPr>
          <p:nvPr/>
        </p:nvSpPr>
        <p:spPr bwMode="auto">
          <a:xfrm>
            <a:off x="1979613" y="0"/>
            <a:ext cx="5113337" cy="762000"/>
          </a:xfrm>
          <a:prstGeom prst="rect">
            <a:avLst/>
          </a:prstGeom>
          <a:noFill/>
          <a:ln w="9525" algn="ctr">
            <a:noFill/>
            <a:miter lim="800000"/>
            <a:headEnd/>
            <a:tailEnd/>
          </a:ln>
        </p:spPr>
        <p:txBody>
          <a:bodyPr>
            <a:spAutoFit/>
          </a:bodyPr>
          <a:lstStyle/>
          <a:p>
            <a:pPr>
              <a:spcBef>
                <a:spcPct val="50000"/>
              </a:spcBef>
            </a:pPr>
            <a:r>
              <a:rPr lang="de-DE" b="1" i="1"/>
              <a:t>Bayernhymne</a:t>
            </a:r>
          </a:p>
        </p:txBody>
      </p:sp>
      <p:pic>
        <p:nvPicPr>
          <p:cNvPr id="43011" name="Picture 6"/>
          <p:cNvPicPr>
            <a:picLocks noChangeAspect="1" noChangeArrowheads="1"/>
          </p:cNvPicPr>
          <p:nvPr/>
        </p:nvPicPr>
        <p:blipFill>
          <a:blip r:embed="rId2" cstate="print"/>
          <a:srcRect/>
          <a:stretch>
            <a:fillRect/>
          </a:stretch>
        </p:blipFill>
        <p:spPr bwMode="auto">
          <a:xfrm>
            <a:off x="1285875" y="785813"/>
            <a:ext cx="6553200" cy="5643562"/>
          </a:xfrm>
          <a:prstGeom prst="rect">
            <a:avLst/>
          </a:prstGeom>
          <a:noFill/>
          <a:ln w="9525" algn="ctr">
            <a:noFill/>
            <a:miter lim="800000"/>
            <a:headEnd/>
            <a:tailEnd/>
          </a:ln>
        </p:spPr>
      </p:pic>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68313" y="0"/>
            <a:ext cx="8229600" cy="1143000"/>
          </a:xfrm>
        </p:spPr>
        <p:txBody>
          <a:bodyPr/>
          <a:lstStyle/>
          <a:p>
            <a:pPr eaLnBrk="1" hangingPunct="1"/>
            <a:r>
              <a:rPr lang="de-DE" sz="3200" b="1" u="sng"/>
              <a:t>Aus der praktischen Arbeit</a:t>
            </a:r>
          </a:p>
        </p:txBody>
      </p:sp>
      <p:sp>
        <p:nvSpPr>
          <p:cNvPr id="9219" name="Rectangle 4"/>
          <p:cNvSpPr>
            <a:spLocks noChangeArrowheads="1"/>
          </p:cNvSpPr>
          <p:nvPr/>
        </p:nvSpPr>
        <p:spPr bwMode="auto">
          <a:xfrm>
            <a:off x="252413" y="981075"/>
            <a:ext cx="2193925" cy="503238"/>
          </a:xfrm>
          <a:prstGeom prst="rect">
            <a:avLst/>
          </a:prstGeom>
          <a:noFill/>
          <a:ln w="9525">
            <a:solidFill>
              <a:schemeClr val="tx1"/>
            </a:solidFill>
            <a:miter lim="800000"/>
            <a:headEnd/>
            <a:tailEnd/>
          </a:ln>
        </p:spPr>
        <p:txBody>
          <a:bodyPr anchor="ctr"/>
          <a:lstStyle/>
          <a:p>
            <a:r>
              <a:rPr lang="de-DE" sz="2000" b="1"/>
              <a:t>Kindergarten:</a:t>
            </a:r>
          </a:p>
        </p:txBody>
      </p:sp>
      <p:sp>
        <p:nvSpPr>
          <p:cNvPr id="9220" name="Text Box 5"/>
          <p:cNvSpPr txBox="1">
            <a:spLocks noChangeArrowheads="1"/>
          </p:cNvSpPr>
          <p:nvPr/>
        </p:nvSpPr>
        <p:spPr bwMode="auto">
          <a:xfrm>
            <a:off x="252413" y="1628775"/>
            <a:ext cx="8642350" cy="1616075"/>
          </a:xfrm>
          <a:prstGeom prst="rect">
            <a:avLst/>
          </a:prstGeom>
          <a:noFill/>
          <a:ln w="9525">
            <a:noFill/>
            <a:miter lim="800000"/>
            <a:headEnd/>
            <a:tailEnd/>
          </a:ln>
        </p:spPr>
        <p:txBody>
          <a:bodyPr>
            <a:spAutoFit/>
          </a:bodyPr>
          <a:lstStyle/>
          <a:p>
            <a:pPr algn="l">
              <a:spcBef>
                <a:spcPct val="50000"/>
              </a:spcBef>
            </a:pPr>
            <a:r>
              <a:rPr lang="de-DE" sz="2000" b="1">
                <a:solidFill>
                  <a:schemeClr val="tx1"/>
                </a:solidFill>
              </a:rPr>
              <a:t>Auftrag im BEP                                                                                   </a:t>
            </a:r>
            <a:r>
              <a:rPr lang="de-DE" sz="2000">
                <a:solidFill>
                  <a:schemeClr val="tx1"/>
                </a:solidFill>
              </a:rPr>
              <a:t>Sprache ist ein Stück Heimat; Entwicklung von Sprache und kultureller Identität gehören zusammen; Wertschätzung der Familie findet im Umgang mit Dialekt besonderen Ausdruck; Dialekte nicht nur respektieren, sondern aktiv in die pädagogische Arbeit einbeziehen.</a:t>
            </a:r>
          </a:p>
        </p:txBody>
      </p:sp>
      <p:sp>
        <p:nvSpPr>
          <p:cNvPr id="7174" name="Text Box 6"/>
          <p:cNvSpPr txBox="1">
            <a:spLocks noChangeArrowheads="1"/>
          </p:cNvSpPr>
          <p:nvPr/>
        </p:nvSpPr>
        <p:spPr bwMode="auto">
          <a:xfrm>
            <a:off x="250825" y="5373688"/>
            <a:ext cx="8642350" cy="1311275"/>
          </a:xfrm>
          <a:prstGeom prst="rect">
            <a:avLst/>
          </a:prstGeom>
          <a:noFill/>
          <a:ln w="9525">
            <a:noFill/>
            <a:miter lim="800000"/>
            <a:headEnd/>
            <a:tailEnd/>
          </a:ln>
        </p:spPr>
        <p:txBody>
          <a:bodyPr>
            <a:spAutoFit/>
          </a:bodyPr>
          <a:lstStyle/>
          <a:p>
            <a:pPr algn="l">
              <a:spcBef>
                <a:spcPct val="50000"/>
              </a:spcBef>
            </a:pPr>
            <a:r>
              <a:rPr lang="de-DE" sz="2000" u="sng">
                <a:solidFill>
                  <a:schemeClr val="tx1"/>
                </a:solidFill>
              </a:rPr>
              <a:t>Hier setzt das Projekt an:</a:t>
            </a:r>
            <a:r>
              <a:rPr lang="de-DE" sz="2000">
                <a:solidFill>
                  <a:schemeClr val="tx1"/>
                </a:solidFill>
              </a:rPr>
              <a:t>                                                                         Kinder müssen von Erzieherinnen und Kinderpflegerinnen eine positive Wertschätzung ihrer Mundart erfahren, damit sie sich ihre bairische Mundart sprechen „trauen“. (Frasdorf)</a:t>
            </a:r>
          </a:p>
        </p:txBody>
      </p:sp>
      <p:pic>
        <p:nvPicPr>
          <p:cNvPr id="9222" name="Picture 8"/>
          <p:cNvPicPr>
            <a:picLocks noChangeAspect="1" noChangeArrowheads="1"/>
          </p:cNvPicPr>
          <p:nvPr/>
        </p:nvPicPr>
        <p:blipFill>
          <a:blip r:embed="rId2" cstate="print"/>
          <a:srcRect/>
          <a:stretch>
            <a:fillRect/>
          </a:stretch>
        </p:blipFill>
        <p:spPr bwMode="auto">
          <a:xfrm>
            <a:off x="2843213" y="3213100"/>
            <a:ext cx="3059112" cy="2039938"/>
          </a:xfrm>
          <a:prstGeom prst="rect">
            <a:avLst/>
          </a:prstGeom>
          <a:noFill/>
          <a:ln w="9525" algn="ctr">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74"/>
                                        </p:tgtEl>
                                        <p:attrNameLst>
                                          <p:attrName>style.visibility</p:attrName>
                                        </p:attrNameLst>
                                      </p:cBhvr>
                                      <p:to>
                                        <p:strVal val="visible"/>
                                      </p:to>
                                    </p:set>
                                    <p:animEffect transition="in" filter="fade">
                                      <p:cBhvr>
                                        <p:cTn id="7" dur="500"/>
                                        <p:tgtEl>
                                          <p:spTgt spid="7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7" name="Rectangle 3"/>
          <p:cNvSpPr>
            <a:spLocks noGrp="1" noChangeArrowheads="1"/>
          </p:cNvSpPr>
          <p:nvPr>
            <p:ph/>
          </p:nvPr>
        </p:nvSpPr>
        <p:spPr/>
        <p:txBody>
          <a:bodyPr/>
          <a:lstStyle/>
          <a:p>
            <a:pPr eaLnBrk="1" hangingPunct="1">
              <a:lnSpc>
                <a:spcPct val="90000"/>
              </a:lnSpc>
              <a:buFontTx/>
              <a:buNone/>
            </a:pPr>
            <a:endParaRPr lang="de-DE" sz="2400" dirty="0"/>
          </a:p>
          <a:p>
            <a:pPr eaLnBrk="1" hangingPunct="1">
              <a:lnSpc>
                <a:spcPct val="90000"/>
              </a:lnSpc>
              <a:buFontTx/>
              <a:buNone/>
            </a:pPr>
            <a:endParaRPr lang="de-DE" sz="2400" dirty="0"/>
          </a:p>
        </p:txBody>
      </p:sp>
      <p:sp>
        <p:nvSpPr>
          <p:cNvPr id="11269" name="Rectangle 5"/>
          <p:cNvSpPr>
            <a:spLocks noChangeArrowheads="1"/>
          </p:cNvSpPr>
          <p:nvPr/>
        </p:nvSpPr>
        <p:spPr bwMode="auto">
          <a:xfrm>
            <a:off x="4091558" y="2132856"/>
            <a:ext cx="4710708" cy="3456384"/>
          </a:xfrm>
          <a:prstGeom prst="rect">
            <a:avLst/>
          </a:prstGeom>
          <a:noFill/>
          <a:ln w="9525">
            <a:noFill/>
            <a:miter lim="800000"/>
            <a:headEnd/>
            <a:tailEnd/>
          </a:ln>
        </p:spPr>
        <p:txBody>
          <a:bodyPr/>
          <a:lstStyle/>
          <a:p>
            <a:pPr marL="342900" indent="-342900" algn="l">
              <a:lnSpc>
                <a:spcPct val="90000"/>
              </a:lnSpc>
              <a:spcBef>
                <a:spcPct val="20000"/>
              </a:spcBef>
              <a:buFontTx/>
              <a:buChar char="•"/>
            </a:pPr>
            <a:r>
              <a:rPr lang="de-DE" sz="2000" dirty="0">
                <a:solidFill>
                  <a:schemeClr val="tx1"/>
                </a:solidFill>
              </a:rPr>
              <a:t>„…die Mundarten der Schülerinnen und Schüler werden als Bereicherung gesehen. Sie geben den Impuls für einen freudvollen und aufgeschlossenen Zugang zu Sprache und Literatur und unterstützen die Wertschätzung kultureller Vielfalt.“</a:t>
            </a:r>
          </a:p>
          <a:p>
            <a:pPr marL="342900" indent="-342900" algn="l">
              <a:lnSpc>
                <a:spcPct val="90000"/>
              </a:lnSpc>
              <a:spcBef>
                <a:spcPct val="20000"/>
              </a:spcBef>
              <a:buFontTx/>
              <a:buChar char="•"/>
            </a:pPr>
            <a:r>
              <a:rPr lang="de-DE" sz="2000" dirty="0">
                <a:solidFill>
                  <a:schemeClr val="tx1"/>
                </a:solidFill>
              </a:rPr>
              <a:t>„Hohe Bedeutung kommt … der Mundart zu, in der die Schülerinnen und Schüler sich nuancenreich und differenziert ausdrücken.“</a:t>
            </a:r>
          </a:p>
          <a:p>
            <a:pPr marL="342900" indent="-342900" algn="l">
              <a:lnSpc>
                <a:spcPct val="90000"/>
              </a:lnSpc>
              <a:spcBef>
                <a:spcPct val="20000"/>
              </a:spcBef>
            </a:pPr>
            <a:endParaRPr lang="de-DE" sz="2000" dirty="0">
              <a:solidFill>
                <a:schemeClr val="tx1"/>
              </a:solidFill>
            </a:endParaRPr>
          </a:p>
        </p:txBody>
      </p:sp>
      <p:pic>
        <p:nvPicPr>
          <p:cNvPr id="8" name="Picture 5">
            <a:extLst>
              <a:ext uri="{FF2B5EF4-FFF2-40B4-BE49-F238E27FC236}">
                <a16:creationId xmlns:a16="http://schemas.microsoft.com/office/drawing/2014/main" id="{590D8791-50EE-CC47-B3AC-C368379869D7}"/>
              </a:ext>
            </a:extLst>
          </p:cNvPr>
          <p:cNvPicPr>
            <a:picLocks noChangeAspect="1" noChangeArrowheads="1"/>
          </p:cNvPicPr>
          <p:nvPr/>
        </p:nvPicPr>
        <p:blipFill>
          <a:blip r:embed="rId2" cstate="print"/>
          <a:srcRect/>
          <a:stretch>
            <a:fillRect/>
          </a:stretch>
        </p:blipFill>
        <p:spPr bwMode="auto">
          <a:xfrm>
            <a:off x="770682" y="683573"/>
            <a:ext cx="2974477" cy="4905667"/>
          </a:xfrm>
          <a:prstGeom prst="rect">
            <a:avLst/>
          </a:prstGeom>
          <a:noFill/>
          <a:ln w="9525">
            <a:noFill/>
            <a:miter lim="800000"/>
            <a:headEnd/>
            <a:tailEnd/>
          </a:ln>
        </p:spPr>
      </p:pic>
      <p:sp>
        <p:nvSpPr>
          <p:cNvPr id="3" name="Rechteck 2">
            <a:extLst>
              <a:ext uri="{FF2B5EF4-FFF2-40B4-BE49-F238E27FC236}">
                <a16:creationId xmlns:a16="http://schemas.microsoft.com/office/drawing/2014/main" id="{C4E7BFC5-48D4-A844-8D4D-F14A0B5A9BB9}"/>
              </a:ext>
            </a:extLst>
          </p:cNvPr>
          <p:cNvSpPr/>
          <p:nvPr/>
        </p:nvSpPr>
        <p:spPr>
          <a:xfrm>
            <a:off x="5108667" y="434306"/>
            <a:ext cx="2847709" cy="553998"/>
          </a:xfrm>
          <a:prstGeom prst="rect">
            <a:avLst/>
          </a:prstGeom>
          <a:noFill/>
          <a:ln>
            <a:solidFill>
              <a:schemeClr val="dk1"/>
            </a:solidFill>
          </a:ln>
        </p:spPr>
        <p:txBody>
          <a:bodyPr wrap="square">
            <a:spAutoFit/>
          </a:bodyPr>
          <a:lstStyle/>
          <a:p>
            <a:r>
              <a:rPr lang="de-DE" sz="3000" b="1" dirty="0">
                <a:latin typeface="+mj-lt"/>
              </a:rPr>
              <a:t>Grundschule</a:t>
            </a:r>
            <a:endParaRPr lang="de-DE" sz="3000" dirty="0">
              <a:latin typeface="+mj-l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269">
                                            <p:txEl>
                                              <p:pRg st="0" end="0"/>
                                            </p:txEl>
                                          </p:spTgt>
                                        </p:tgtEl>
                                        <p:attrNameLst>
                                          <p:attrName>style.visibility</p:attrName>
                                        </p:attrNameLst>
                                      </p:cBhvr>
                                      <p:to>
                                        <p:strVal val="visible"/>
                                      </p:to>
                                    </p:set>
                                    <p:animEffect transition="in" filter="fade">
                                      <p:cBhvr>
                                        <p:cTn id="7" dur="1000"/>
                                        <p:tgtEl>
                                          <p:spTgt spid="1126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269">
                                            <p:txEl>
                                              <p:pRg st="1" end="1"/>
                                            </p:txEl>
                                          </p:spTgt>
                                        </p:tgtEl>
                                        <p:attrNameLst>
                                          <p:attrName>style.visibility</p:attrName>
                                        </p:attrNameLst>
                                      </p:cBhvr>
                                      <p:to>
                                        <p:strVal val="visible"/>
                                      </p:to>
                                    </p:set>
                                    <p:animEffect transition="in" filter="fade">
                                      <p:cBhvr>
                                        <p:cTn id="12" dur="1000"/>
                                        <p:tgtEl>
                                          <p:spTgt spid="1126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6" presetClass="path" presetSubtype="0" accel="50000" decel="50000" fill="hold" nodeType="clickEffect">
                                  <p:stCondLst>
                                    <p:cond delay="0"/>
                                  </p:stCondLst>
                                  <p:childTnLst>
                                    <p:animMotion origin="layout" path="M 1.66667E-6 -2.18316E-6 L -0.35174 -0.35661 " pathEditMode="relative" rAng="0" ptsTypes="AA">
                                      <p:cBhvr>
                                        <p:cTn id="16" dur="2000" fill="hold"/>
                                        <p:tgtEl>
                                          <p:spTgt spid="8"/>
                                        </p:tgtEl>
                                        <p:attrNameLst>
                                          <p:attrName>ppt_x</p:attrName>
                                          <p:attrName>ppt_y</p:attrName>
                                        </p:attrNameLst>
                                      </p:cBhvr>
                                      <p:rCtr x="-17600" y="-17800"/>
                                    </p:animMotion>
                                  </p:childTnLst>
                                </p:cTn>
                              </p:par>
                              <p:par>
                                <p:cTn id="17" presetID="10" presetClass="exit" presetSubtype="0" fill="hold" nodeType="withEffect">
                                  <p:stCondLst>
                                    <p:cond delay="0"/>
                                  </p:stCondLst>
                                  <p:childTnLst>
                                    <p:animEffect transition="out" filter="fade">
                                      <p:cBhvr>
                                        <p:cTn id="18" dur="3000"/>
                                        <p:tgtEl>
                                          <p:spTgt spid="8"/>
                                        </p:tgtEl>
                                      </p:cBhvr>
                                    </p:animEffect>
                                    <p:set>
                                      <p:cBhvr>
                                        <p:cTn id="19" dur="1" fill="hold">
                                          <p:stCondLst>
                                            <p:cond delay="2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DAEF67F2-5E0D-F243-B564-F5EE0F831B57}"/>
              </a:ext>
            </a:extLst>
          </p:cNvPr>
          <p:cNvSpPr/>
          <p:nvPr/>
        </p:nvSpPr>
        <p:spPr>
          <a:xfrm>
            <a:off x="467544" y="908720"/>
            <a:ext cx="8136904" cy="4690515"/>
          </a:xfrm>
          <a:prstGeom prst="rect">
            <a:avLst/>
          </a:prstGeom>
        </p:spPr>
        <p:txBody>
          <a:bodyPr wrap="square">
            <a:spAutoFit/>
          </a:bodyPr>
          <a:lstStyle/>
          <a:p>
            <a:pPr eaLnBrk="1" hangingPunct="1">
              <a:lnSpc>
                <a:spcPct val="90000"/>
              </a:lnSpc>
              <a:buFontTx/>
              <a:buNone/>
            </a:pPr>
            <a:br>
              <a:rPr lang="de-DE" sz="2400" dirty="0"/>
            </a:br>
            <a:br>
              <a:rPr lang="de-DE" sz="2400" dirty="0"/>
            </a:br>
            <a:br>
              <a:rPr lang="de-DE" sz="2400" dirty="0"/>
            </a:br>
            <a:r>
              <a:rPr lang="de-DE" sz="2400" dirty="0"/>
              <a:t>Lehrplan:</a:t>
            </a:r>
            <a:br>
              <a:rPr lang="de-DE" sz="2400" dirty="0"/>
            </a:br>
            <a:endParaRPr lang="de-DE" sz="2400" dirty="0"/>
          </a:p>
          <a:p>
            <a:pPr eaLnBrk="1" hangingPunct="1">
              <a:lnSpc>
                <a:spcPct val="90000"/>
              </a:lnSpc>
            </a:pPr>
            <a:r>
              <a:rPr lang="de-DE" sz="2400" dirty="0"/>
              <a:t>Vielfältige Möglichkeiten für Mundart im Unterricht:</a:t>
            </a:r>
            <a:br>
              <a:rPr lang="de-DE" sz="2400" dirty="0"/>
            </a:br>
            <a:endParaRPr lang="de-DE" sz="2400" dirty="0"/>
          </a:p>
          <a:p>
            <a:pPr marL="800100" lvl="1" indent="-342900" algn="l" eaLnBrk="1" hangingPunct="1">
              <a:lnSpc>
                <a:spcPct val="90000"/>
              </a:lnSpc>
              <a:buFont typeface="Arial" panose="020B0604020202020204" pitchFamily="34" charset="0"/>
              <a:buChar char="•"/>
            </a:pPr>
            <a:r>
              <a:rPr lang="de-DE" sz="2000" dirty="0"/>
              <a:t>Erzählen in Mundart</a:t>
            </a:r>
          </a:p>
          <a:p>
            <a:pPr marL="800100" lvl="1" indent="-342900" algn="l" eaLnBrk="1" hangingPunct="1">
              <a:lnSpc>
                <a:spcPct val="90000"/>
              </a:lnSpc>
              <a:buFont typeface="Arial" panose="020B0604020202020204" pitchFamily="34" charset="0"/>
              <a:buChar char="•"/>
            </a:pPr>
            <a:r>
              <a:rPr lang="de-DE" sz="2000" dirty="0"/>
              <a:t>Lesen und Vortragen  von Gedichten und anderen Texten</a:t>
            </a:r>
          </a:p>
          <a:p>
            <a:pPr marL="800100" lvl="1" indent="-342900" algn="l" eaLnBrk="1" hangingPunct="1">
              <a:lnSpc>
                <a:spcPct val="90000"/>
              </a:lnSpc>
              <a:buFont typeface="Arial" panose="020B0604020202020204" pitchFamily="34" charset="0"/>
              <a:buChar char="•"/>
            </a:pPr>
            <a:r>
              <a:rPr lang="de-DE" sz="2000" dirty="0"/>
              <a:t>Verfassen eigener Texte - auch in Verbindung mit Musik</a:t>
            </a:r>
          </a:p>
          <a:p>
            <a:pPr marL="800100" lvl="1" indent="-342900" algn="l" eaLnBrk="1" hangingPunct="1">
              <a:lnSpc>
                <a:spcPct val="90000"/>
              </a:lnSpc>
              <a:buFont typeface="Arial" panose="020B0604020202020204" pitchFamily="34" charset="0"/>
              <a:buChar char="•"/>
            </a:pPr>
            <a:r>
              <a:rPr lang="de-DE" sz="2000" dirty="0"/>
              <a:t>Lesungen durch Autoren</a:t>
            </a:r>
          </a:p>
          <a:p>
            <a:pPr marL="800100" lvl="1" indent="-342900" algn="l" eaLnBrk="1" hangingPunct="1">
              <a:lnSpc>
                <a:spcPct val="90000"/>
              </a:lnSpc>
              <a:buFont typeface="Arial" panose="020B0604020202020204" pitchFamily="34" charset="0"/>
              <a:buChar char="•"/>
            </a:pPr>
            <a:r>
              <a:rPr lang="de-DE" sz="2000" dirty="0"/>
              <a:t>Erarbeiten und Aufführen bairischer Sketche, Theaterstücke, Spiele</a:t>
            </a:r>
          </a:p>
          <a:p>
            <a:pPr lvl="1" eaLnBrk="1" hangingPunct="1">
              <a:lnSpc>
                <a:spcPct val="90000"/>
              </a:lnSpc>
            </a:pPr>
            <a:endParaRPr lang="de-DE" dirty="0"/>
          </a:p>
        </p:txBody>
      </p:sp>
      <p:sp>
        <p:nvSpPr>
          <p:cNvPr id="7" name="Rectangle 2">
            <a:extLst>
              <a:ext uri="{FF2B5EF4-FFF2-40B4-BE49-F238E27FC236}">
                <a16:creationId xmlns:a16="http://schemas.microsoft.com/office/drawing/2014/main" id="{2DDDDDD3-0045-BE4D-803C-3214B5EDD63A}"/>
              </a:ext>
            </a:extLst>
          </p:cNvPr>
          <p:cNvSpPr txBox="1">
            <a:spLocks noChangeArrowheads="1"/>
          </p:cNvSpPr>
          <p:nvPr/>
        </p:nvSpPr>
        <p:spPr bwMode="auto">
          <a:xfrm>
            <a:off x="3132138" y="115888"/>
            <a:ext cx="3095625" cy="561975"/>
          </a:xfrm>
          <a:prstGeom prst="rect">
            <a:avLst/>
          </a:prstGeom>
          <a:no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eaLnBrk="1" hangingPunct="1">
              <a:buNone/>
            </a:pPr>
            <a:r>
              <a:rPr lang="de-DE" sz="3000" b="1" kern="0" dirty="0"/>
              <a:t>Grundschule</a:t>
            </a:r>
          </a:p>
        </p:txBody>
      </p:sp>
    </p:spTree>
    <p:extLst>
      <p:ext uri="{BB962C8B-B14F-4D97-AF65-F5344CB8AC3E}">
        <p14:creationId xmlns:p14="http://schemas.microsoft.com/office/powerpoint/2010/main" val="134855782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3132138" y="115888"/>
            <a:ext cx="3384078" cy="561975"/>
          </a:xfrm>
          <a:noFill/>
          <a:ln>
            <a:solidFill>
              <a:schemeClr val="tx1"/>
            </a:solidFill>
          </a:ln>
        </p:spPr>
        <p:txBody>
          <a:bodyPr/>
          <a:lstStyle/>
          <a:p>
            <a:pPr eaLnBrk="1" hangingPunct="1"/>
            <a:r>
              <a:rPr lang="de-DE" sz="3000" b="1" dirty="0"/>
              <a:t>Grundschule</a:t>
            </a:r>
          </a:p>
        </p:txBody>
      </p:sp>
      <p:sp>
        <p:nvSpPr>
          <p:cNvPr id="40963" name="Rectangle 3"/>
          <p:cNvSpPr>
            <a:spLocks noGrp="1" noChangeArrowheads="1"/>
          </p:cNvSpPr>
          <p:nvPr>
            <p:ph type="body" idx="1"/>
          </p:nvPr>
        </p:nvSpPr>
        <p:spPr>
          <a:xfrm>
            <a:off x="468313" y="908050"/>
            <a:ext cx="5111750" cy="2159000"/>
          </a:xfrm>
        </p:spPr>
        <p:txBody>
          <a:bodyPr/>
          <a:lstStyle/>
          <a:p>
            <a:pPr eaLnBrk="1" hangingPunct="1">
              <a:lnSpc>
                <a:spcPct val="80000"/>
              </a:lnSpc>
            </a:pPr>
            <a:r>
              <a:rPr lang="de-DE" sz="2000" u="sng" dirty="0"/>
              <a:t>Bairisch durch das Schuljahr</a:t>
            </a:r>
          </a:p>
          <a:p>
            <a:pPr lvl="1" eaLnBrk="1" hangingPunct="1">
              <a:lnSpc>
                <a:spcPct val="80000"/>
              </a:lnSpc>
            </a:pPr>
            <a:r>
              <a:rPr lang="de-DE" sz="2000" dirty="0"/>
              <a:t>im Unterricht (Deutsch, Musik, HSU)</a:t>
            </a:r>
          </a:p>
          <a:p>
            <a:pPr lvl="1" eaLnBrk="1" hangingPunct="1">
              <a:lnSpc>
                <a:spcPct val="80000"/>
              </a:lnSpc>
            </a:pPr>
            <a:r>
              <a:rPr lang="de-DE" sz="2000" dirty="0"/>
              <a:t>am Jahreskreis orientiert</a:t>
            </a:r>
          </a:p>
          <a:p>
            <a:pPr lvl="1" eaLnBrk="1" hangingPunct="1">
              <a:lnSpc>
                <a:spcPct val="80000"/>
              </a:lnSpc>
            </a:pPr>
            <a:r>
              <a:rPr lang="de-DE" sz="2000" dirty="0"/>
              <a:t>Feste und Feiern</a:t>
            </a:r>
          </a:p>
          <a:p>
            <a:pPr lvl="1" eaLnBrk="1" hangingPunct="1">
              <a:lnSpc>
                <a:spcPct val="80000"/>
              </a:lnSpc>
              <a:buFontTx/>
              <a:buNone/>
            </a:pPr>
            <a:endParaRPr lang="de-DE" sz="2000" dirty="0"/>
          </a:p>
          <a:p>
            <a:pPr eaLnBrk="1" hangingPunct="1">
              <a:lnSpc>
                <a:spcPct val="80000"/>
              </a:lnSpc>
            </a:pPr>
            <a:r>
              <a:rPr lang="de-DE" sz="2000" u="sng" dirty="0"/>
              <a:t>Eltern als Partner</a:t>
            </a:r>
          </a:p>
          <a:p>
            <a:pPr eaLnBrk="1" hangingPunct="1">
              <a:lnSpc>
                <a:spcPct val="80000"/>
              </a:lnSpc>
              <a:buFontTx/>
              <a:buNone/>
            </a:pPr>
            <a:endParaRPr lang="de-DE" sz="2000" u="sng" dirty="0"/>
          </a:p>
          <a:p>
            <a:pPr eaLnBrk="1" hangingPunct="1">
              <a:lnSpc>
                <a:spcPct val="80000"/>
              </a:lnSpc>
            </a:pPr>
            <a:r>
              <a:rPr lang="de-DE" sz="2000" u="sng" dirty="0"/>
              <a:t>Außerschulische Partner</a:t>
            </a:r>
          </a:p>
          <a:p>
            <a:pPr eaLnBrk="1" hangingPunct="1">
              <a:lnSpc>
                <a:spcPct val="80000"/>
              </a:lnSpc>
              <a:buFontTx/>
              <a:buNone/>
            </a:pPr>
            <a:endParaRPr lang="de-DE" sz="2000" u="sng" dirty="0"/>
          </a:p>
        </p:txBody>
      </p:sp>
      <p:sp>
        <p:nvSpPr>
          <p:cNvPr id="40967" name="Rectangle 7"/>
          <p:cNvSpPr>
            <a:spLocks noChangeArrowheads="1"/>
          </p:cNvSpPr>
          <p:nvPr/>
        </p:nvSpPr>
        <p:spPr bwMode="auto">
          <a:xfrm>
            <a:off x="395288" y="5157788"/>
            <a:ext cx="8497887" cy="1439862"/>
          </a:xfrm>
          <a:prstGeom prst="rect">
            <a:avLst/>
          </a:prstGeom>
          <a:solidFill>
            <a:schemeClr val="accent1"/>
          </a:solidFill>
          <a:ln w="9525">
            <a:solidFill>
              <a:schemeClr val="tx1"/>
            </a:solidFill>
            <a:miter lim="800000"/>
            <a:headEnd/>
            <a:tailEnd/>
          </a:ln>
        </p:spPr>
        <p:txBody>
          <a:bodyPr/>
          <a:lstStyle/>
          <a:p>
            <a:pPr marL="342900" indent="-342900" algn="l">
              <a:spcBef>
                <a:spcPct val="20000"/>
              </a:spcBef>
            </a:pPr>
            <a:r>
              <a:rPr lang="de-DE" sz="2000" b="1" u="sng">
                <a:solidFill>
                  <a:schemeClr val="tx1"/>
                </a:solidFill>
              </a:rPr>
              <a:t>Fazit:</a:t>
            </a:r>
          </a:p>
          <a:p>
            <a:pPr marL="342900" indent="-342900" algn="l">
              <a:spcBef>
                <a:spcPct val="20000"/>
              </a:spcBef>
              <a:buFontTx/>
              <a:buChar char="•"/>
            </a:pPr>
            <a:r>
              <a:rPr lang="de-DE" sz="2000">
                <a:solidFill>
                  <a:schemeClr val="tx1"/>
                </a:solidFill>
              </a:rPr>
              <a:t>Lehrer/Eltern: Positive Schulentwicklung durch Freude an der Mundart</a:t>
            </a:r>
          </a:p>
          <a:p>
            <a:pPr marL="342900" indent="-342900" algn="l">
              <a:spcBef>
                <a:spcPct val="20000"/>
              </a:spcBef>
              <a:buFontTx/>
              <a:buChar char="•"/>
            </a:pPr>
            <a:r>
              <a:rPr lang="de-DE" sz="2000">
                <a:solidFill>
                  <a:schemeClr val="tx1"/>
                </a:solidFill>
              </a:rPr>
              <a:t>Elternhaus, Kindergarten und Grundschule als besonders prägende Phasen hinsichtlich Mundart (Einstellungen)</a:t>
            </a:r>
          </a:p>
          <a:p>
            <a:pPr marL="342900" indent="-342900" algn="l">
              <a:spcBef>
                <a:spcPct val="20000"/>
              </a:spcBef>
              <a:buFontTx/>
              <a:buChar char="•"/>
            </a:pPr>
            <a:endParaRPr lang="de-DE" sz="2000">
              <a:solidFill>
                <a:schemeClr val="tx1"/>
              </a:solidFill>
            </a:endParaRPr>
          </a:p>
        </p:txBody>
      </p:sp>
      <p:pic>
        <p:nvPicPr>
          <p:cNvPr id="40970" name="Picture 10"/>
          <p:cNvPicPr>
            <a:picLocks noChangeAspect="1" noChangeArrowheads="1"/>
          </p:cNvPicPr>
          <p:nvPr/>
        </p:nvPicPr>
        <p:blipFill>
          <a:blip r:embed="rId2" cstate="print"/>
          <a:srcRect/>
          <a:stretch>
            <a:fillRect/>
          </a:stretch>
        </p:blipFill>
        <p:spPr bwMode="auto">
          <a:xfrm>
            <a:off x="5436096" y="3033894"/>
            <a:ext cx="2734072" cy="2051290"/>
          </a:xfrm>
          <a:prstGeom prst="rect">
            <a:avLst/>
          </a:prstGeom>
          <a:noFill/>
          <a:ln w="9525" algn="ctr">
            <a:noFill/>
            <a:miter lim="800000"/>
            <a:headEnd/>
            <a:tailEnd/>
          </a:ln>
        </p:spPr>
      </p:pic>
      <p:pic>
        <p:nvPicPr>
          <p:cNvPr id="2" name="Grafik 1"/>
          <p:cNvPicPr>
            <a:picLocks noChangeAspect="1"/>
          </p:cNvPicPr>
          <p:nvPr/>
        </p:nvPicPr>
        <p:blipFill>
          <a:blip r:embed="rId3" cstate="print"/>
          <a:stretch>
            <a:fillRect/>
          </a:stretch>
        </p:blipFill>
        <p:spPr>
          <a:xfrm>
            <a:off x="5450671" y="822847"/>
            <a:ext cx="2721729" cy="203008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63">
                                            <p:txEl>
                                              <p:pRg st="5" end="5"/>
                                            </p:txEl>
                                          </p:spTgt>
                                        </p:tgtEl>
                                        <p:attrNameLst>
                                          <p:attrName>style.visibility</p:attrName>
                                        </p:attrNameLst>
                                      </p:cBhvr>
                                      <p:to>
                                        <p:strVal val="visible"/>
                                      </p:to>
                                    </p:set>
                                    <p:animEffect transition="in" filter="fade">
                                      <p:cBhvr>
                                        <p:cTn id="7" dur="500"/>
                                        <p:tgtEl>
                                          <p:spTgt spid="40963">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63">
                                            <p:txEl>
                                              <p:pRg st="7" end="7"/>
                                            </p:txEl>
                                          </p:spTgt>
                                        </p:tgtEl>
                                        <p:attrNameLst>
                                          <p:attrName>style.visibility</p:attrName>
                                        </p:attrNameLst>
                                      </p:cBhvr>
                                      <p:to>
                                        <p:strVal val="visible"/>
                                      </p:to>
                                    </p:set>
                                    <p:animEffect transition="in" filter="fade">
                                      <p:cBhvr>
                                        <p:cTn id="12" dur="500"/>
                                        <p:tgtEl>
                                          <p:spTgt spid="40963">
                                            <p:txEl>
                                              <p:pRg st="7" end="7"/>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0970"/>
                                        </p:tgtEl>
                                        <p:attrNameLst>
                                          <p:attrName>style.visibility</p:attrName>
                                        </p:attrNameLst>
                                      </p:cBhvr>
                                      <p:to>
                                        <p:strVal val="visible"/>
                                      </p:to>
                                    </p:set>
                                    <p:animEffect transition="in" filter="fade">
                                      <p:cBhvr>
                                        <p:cTn id="15" dur="500"/>
                                        <p:tgtEl>
                                          <p:spTgt spid="40970"/>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0" fill="hold" grpId="0" nodeType="clickEffect">
                                  <p:stCondLst>
                                    <p:cond delay="0"/>
                                  </p:stCondLst>
                                  <p:childTnLst>
                                    <p:set>
                                      <p:cBhvr>
                                        <p:cTn id="19" dur="1" fill="hold">
                                          <p:stCondLst>
                                            <p:cond delay="0"/>
                                          </p:stCondLst>
                                        </p:cTn>
                                        <p:tgtEl>
                                          <p:spTgt spid="40967"/>
                                        </p:tgtEl>
                                        <p:attrNameLst>
                                          <p:attrName>style.visibility</p:attrName>
                                        </p:attrNameLst>
                                      </p:cBhvr>
                                      <p:to>
                                        <p:strVal val="visible"/>
                                      </p:to>
                                    </p:set>
                                    <p:anim calcmode="lin" valueType="num">
                                      <p:cBhvr>
                                        <p:cTn id="20" dur="500" fill="hold"/>
                                        <p:tgtEl>
                                          <p:spTgt spid="40967"/>
                                        </p:tgtEl>
                                        <p:attrNameLst>
                                          <p:attrName>ppt_w</p:attrName>
                                        </p:attrNameLst>
                                      </p:cBhvr>
                                      <p:tavLst>
                                        <p:tav tm="0">
                                          <p:val>
                                            <p:fltVal val="0"/>
                                          </p:val>
                                        </p:tav>
                                        <p:tav tm="100000">
                                          <p:val>
                                            <p:strVal val="#ppt_w"/>
                                          </p:val>
                                        </p:tav>
                                      </p:tavLst>
                                    </p:anim>
                                    <p:anim calcmode="lin" valueType="num">
                                      <p:cBhvr>
                                        <p:cTn id="21" dur="500" fill="hold"/>
                                        <p:tgtEl>
                                          <p:spTgt spid="40967"/>
                                        </p:tgtEl>
                                        <p:attrNameLst>
                                          <p:attrName>ppt_h</p:attrName>
                                        </p:attrNameLst>
                                      </p:cBhvr>
                                      <p:tavLst>
                                        <p:tav tm="0">
                                          <p:val>
                                            <p:fltVal val="0"/>
                                          </p:val>
                                        </p:tav>
                                        <p:tav tm="100000">
                                          <p:val>
                                            <p:strVal val="#ppt_h"/>
                                          </p:val>
                                        </p:tav>
                                      </p:tavLst>
                                    </p:anim>
                                    <p:animEffect transition="in" filter="fade">
                                      <p:cBhvr>
                                        <p:cTn id="22" dur="500"/>
                                        <p:tgtEl>
                                          <p:spTgt spid="409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7" grpId="0" animBg="1"/>
    </p:bldLst>
  </p:timing>
</p:sld>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Arial"/>
      </a:majorFont>
      <a:minorFont>
        <a:latin typeface="Arial"/>
        <a:ea typeface=""/>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4400" b="0" i="0" u="none" strike="noStrike" cap="none" normalizeH="0" baseline="0" smtClean="0">
            <a:ln>
              <a:noFill/>
            </a:ln>
            <a:solidFill>
              <a:schemeClr val="tx2"/>
            </a:solidFill>
            <a:effectLst/>
            <a:latin typeface="Arial"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4400" b="0" i="0" u="none" strike="noStrike" cap="none" normalizeH="0" baseline="0" smtClean="0">
            <a:ln>
              <a:noFill/>
            </a:ln>
            <a:solidFill>
              <a:schemeClr val="tx2"/>
            </a:solidFill>
            <a:effectLst/>
            <a:latin typeface="Arial" charset="0"/>
            <a:cs typeface="Arial" charset="0"/>
          </a:defRPr>
        </a:defPPr>
      </a:lstStyle>
    </a:ln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0</TotalTime>
  <Words>1349</Words>
  <Application>Microsoft Macintosh PowerPoint</Application>
  <PresentationFormat>Bildschirmpräsentation (4:3)</PresentationFormat>
  <Paragraphs>250</Paragraphs>
  <Slides>55</Slides>
  <Notes>0</Notes>
  <HiddenSlides>0</HiddenSlides>
  <MMClips>0</MMClips>
  <ScaleCrop>false</ScaleCrop>
  <HeadingPairs>
    <vt:vector size="8" baseType="variant">
      <vt:variant>
        <vt:lpstr>Verwendete Schriftarten</vt:lpstr>
      </vt:variant>
      <vt:variant>
        <vt:i4>2</vt:i4>
      </vt:variant>
      <vt:variant>
        <vt:lpstr>Design</vt:lpstr>
      </vt:variant>
      <vt:variant>
        <vt:i4>1</vt:i4>
      </vt:variant>
      <vt:variant>
        <vt:lpstr>Eingebettete OLE-Server</vt:lpstr>
      </vt:variant>
      <vt:variant>
        <vt:i4>1</vt:i4>
      </vt:variant>
      <vt:variant>
        <vt:lpstr>Folientitel</vt:lpstr>
      </vt:variant>
      <vt:variant>
        <vt:i4>55</vt:i4>
      </vt:variant>
    </vt:vector>
  </HeadingPairs>
  <TitlesOfParts>
    <vt:vector size="59" baseType="lpstr">
      <vt:lpstr>Arial</vt:lpstr>
      <vt:lpstr>Wingdings 3</vt:lpstr>
      <vt:lpstr>Standarddesign</vt:lpstr>
      <vt:lpstr>Diagramm</vt:lpstr>
      <vt:lpstr>PowerPoint-Präsentation</vt:lpstr>
      <vt:lpstr>Projekt  „Freude an der Mundart wecken und verstärken“</vt:lpstr>
      <vt:lpstr>Projektmethodik</vt:lpstr>
      <vt:lpstr>Projektergebnisse (1)</vt:lpstr>
      <vt:lpstr>Projektergebnisse (2)</vt:lpstr>
      <vt:lpstr>Aus der praktischen Arbeit</vt:lpstr>
      <vt:lpstr>PowerPoint-Präsentation</vt:lpstr>
      <vt:lpstr>PowerPoint-Präsentation</vt:lpstr>
      <vt:lpstr>Grundschule</vt:lpstr>
      <vt:lpstr>Grundschule</vt:lpstr>
      <vt:lpstr>Mittelschule</vt:lpstr>
      <vt:lpstr>Mittelschule</vt:lpstr>
      <vt:lpstr>Realschule</vt:lpstr>
      <vt:lpstr>PowerPoint-Präsentation</vt:lpstr>
      <vt:lpstr>Realschule</vt:lpstr>
      <vt:lpstr>Gymnasium</vt:lpstr>
      <vt:lpstr>Gymnasium</vt:lpstr>
      <vt:lpstr>Gymnasium</vt:lpstr>
      <vt:lpstr>                           Das Lesebuch bietet noch mehr  5 Grundsatzartikel  </vt:lpstr>
      <vt:lpstr>PowerPoint-Präsentation</vt:lpstr>
      <vt:lpstr>Bairisch als Teil der indogermanischen Sprachenfamilie</vt:lpstr>
      <vt:lpstr>Mundarten in Deutschland </vt:lpstr>
      <vt:lpstr> Mundarten in Bayern</vt:lpstr>
      <vt:lpstr> Mundarten in Bayern</vt:lpstr>
      <vt:lpstr> Mundarten in Bayern</vt:lpstr>
      <vt:lpstr>Mundarten in Bayern</vt:lpstr>
      <vt:lpstr> Mundarten in Bayern</vt:lpstr>
      <vt:lpstr>Erste bairische Sprachäußerungen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30 Einzelbeiträge aus „berufenem Munde“ </vt:lpstr>
      <vt:lpstr>PowerPoint-Präsentation</vt:lpstr>
      <vt:lpstr>PowerPoint-Präsentation</vt:lpstr>
      <vt:lpstr>Ernst Schusser und Eva Bruckner  Kinder singen gern …!  Angebote und Erfahrungen am Volksmusikarchiv und der Volksmusikpflege des Bezirks Oberbayern zum Singen mit Kindern</vt:lpstr>
      <vt:lpstr>PowerPoint-Präsentation</vt:lpstr>
      <vt:lpstr>PowerPoint-Präsentation</vt:lpstr>
      <vt:lpstr>PowerPoint-Präsentation</vt:lpstr>
      <vt:lpstr>Gemeinsam für die Mundarten</vt:lpstr>
      <vt:lpstr>PowerPoint-Präsentation</vt:lpstr>
      <vt:lpstr>PowerPoint-Präsentation</vt:lpstr>
      <vt:lpstr>PowerPoint-Präsentation</vt:lpstr>
      <vt:lpstr>Fazit</vt:lpstr>
      <vt:lpstr>„Altbayrisch (Bairisch) ist fein. Fein sogar noch in seiner humoristischen Derbheit. Unsere Mundart ist so edel, so ausdrucksvoll, so ehrwürdig, dass, wer sie kennt, eine wahre Wut kriegt, wenn sie zur Viecherei herabgewürdigt wird“. </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 Wittmann, Projektleiter</dc:title>
  <dc:creator>Zocka</dc:creator>
  <cp:lastModifiedBy>Manuel Guthmann</cp:lastModifiedBy>
  <cp:revision>115</cp:revision>
  <dcterms:created xsi:type="dcterms:W3CDTF">2014-10-27T18:30:25Z</dcterms:created>
  <dcterms:modified xsi:type="dcterms:W3CDTF">2018-07-12T13:42:59Z</dcterms:modified>
</cp:coreProperties>
</file>